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00" r:id="rId2"/>
    <p:sldId id="323" r:id="rId3"/>
    <p:sldId id="337" r:id="rId4"/>
    <p:sldId id="352" r:id="rId5"/>
    <p:sldId id="353" r:id="rId6"/>
    <p:sldId id="354" r:id="rId7"/>
    <p:sldId id="355" r:id="rId8"/>
    <p:sldId id="356" r:id="rId9"/>
    <p:sldId id="359" r:id="rId10"/>
    <p:sldId id="358" r:id="rId11"/>
    <p:sldId id="361" r:id="rId12"/>
    <p:sldId id="366" r:id="rId13"/>
    <p:sldId id="367" r:id="rId14"/>
    <p:sldId id="362" r:id="rId15"/>
    <p:sldId id="363" r:id="rId16"/>
    <p:sldId id="365" r:id="rId17"/>
    <p:sldId id="327" r:id="rId18"/>
  </p:sldIdLst>
  <p:sldSz cx="12192000" cy="6858000"/>
  <p:notesSz cx="6858000" cy="9144000"/>
  <p:embeddedFontLst>
    <p:embeddedFont>
      <p:font typeface="Atkinson Hyperlegible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rbaps" initials="y" lastIdx="17" clrIdx="0"/>
  <p:cmAuthor id="2" name="karenv" initials="k" lastIdx="10" clrIdx="1"/>
  <p:cmAuthor id="3" name="Mooka" initials="M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09C"/>
    <a:srgbClr val="98D7CE"/>
    <a:srgbClr val="557DBF"/>
    <a:srgbClr val="FDDEA3"/>
    <a:srgbClr val="F8BBB9"/>
    <a:srgbClr val="C89736"/>
    <a:srgbClr val="CBEBE6"/>
    <a:srgbClr val="F2F2F2"/>
    <a:srgbClr val="C7DDF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8" autoAdjust="0"/>
    <p:restoredTop sz="72164" autoAdjust="0"/>
  </p:normalViewPr>
  <p:slideViewPr>
    <p:cSldViewPr snapToGrid="0">
      <p:cViewPr varScale="1">
        <p:scale>
          <a:sx n="60" d="100"/>
          <a:sy n="60" d="100"/>
        </p:scale>
        <p:origin x="1229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6 of Module 3.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unit, we will look at the 6 phases of the HHFA planning and implementation activities. 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unit highlights key aspects of the HHFA planning and implementation summary table, available as a pdf. Please refer to this document for the detailed list of planning and implementation activities within each phase.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Review of the data analysis platform outputs involves three stages: </a:t>
            </a:r>
          </a:p>
          <a:p>
            <a:pPr>
              <a:spcAft>
                <a:spcPts val="1200"/>
              </a:spcAft>
            </a:pPr>
            <a:endParaRPr lang="en-GB" sz="1800" dirty="0">
              <a:effectLst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Understanding the structure of the tables and graphs;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Understanding what the data reveal; and 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Describing and summarizing the initial findings.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80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Data interpretation </a:t>
            </a: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aims to understand what the HHFA data mean within the country context and to explore the reasons behind the findings.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371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analysis, </a:t>
            </a:r>
            <a:r>
              <a:rPr lang="en-GB"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and </a:t>
            </a: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 are not a sequential, linear process, but rather an iterative cycle of:</a:t>
            </a:r>
          </a:p>
          <a:p>
            <a:pPr>
              <a:spcAft>
                <a:spcPts val="1200"/>
              </a:spcAft>
            </a:pPr>
            <a:endParaRPr lang="en-GB" sz="1800" b="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data review;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using contextual information;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looking at HHFA data in relation to other data sources (also called “data triangulation”);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consulting with experts; and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conducting further analysis of the data,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057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interpretation cycles may be needed to: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 as comprehensive an understanding of HHFA data as possible 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key strengths and weaknesses;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relevant and realistic recommendations.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outputs of the interpretation process will form the basis of the final HHFA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77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ways in which the HHFA findings are communicated are important for their acceptance and use by decision-makers.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62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final HHFA report is the main communication product.</a:t>
            </a:r>
          </a:p>
          <a:p>
            <a:pPr>
              <a:spcAft>
                <a:spcPts val="1200"/>
              </a:spcAft>
            </a:pPr>
            <a:endParaRPr lang="en-GB" sz="1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>
              <a:spcAft>
                <a:spcPts val="1200"/>
              </a:spcAft>
            </a:pPr>
            <a:r>
              <a:rPr lang="en-GB" sz="18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Other products can be developed based on the needs of different audiences, for example, policy briefs, programme specific reports, and 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12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curation consists of cataloguing and archiving the HHFA dataset and related documentation in a secure location, so that they can be accessed for future use. </a:t>
            </a:r>
          </a:p>
          <a:p>
            <a:pPr>
              <a:spcAft>
                <a:spcPts val="1200"/>
              </a:spcAft>
            </a:pPr>
            <a:endParaRPr lang="en-GB" sz="1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>
              <a:spcAft>
                <a:spcPts val="1200"/>
              </a:spcAft>
            </a:pPr>
            <a:r>
              <a:rPr lang="en-GB" sz="1800" b="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WHO has developed a global HHFA archive where countries may choose to securely store their facility survey data and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0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6.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try the end-of-module quiz.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describe the 6 phases of the HHFA planning and implementation activities.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support the 7 key HHFA steps, and to ensure that quality data will be obtained from the survey, detailed planning and implementation activities are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1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involves the collection of a vast amount of data in a high number of health facilities.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all complex surveys, the HHFA must address both: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methodological issues;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constraints in the implementation.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Thorough planning, preparation and management can help to ensure sound survey methodology and minimize constraints.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397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detailed planning and implementation activities are grouped into 6 phases: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	Planning and preparation;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	Data collection;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	Data processing and analysis;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	Data review and description;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	Data interpretation and communication; and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	Data curation.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now highlight key aspects of each of these phases.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71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During this phase, two types of decisions and tasks are required:</a:t>
            </a:r>
          </a:p>
          <a:p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Strategic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, such as: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convening stakeholders;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defining the survey objectives,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designing the survey methodology.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Operational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or </a:t>
            </a:r>
            <a:r>
              <a:rPr lang="en-GB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managerial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updating the Master Facility List;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adapting the questionnaire and </a:t>
            </a:r>
            <a:r>
              <a:rPr lang="en-GB" sz="1200" dirty="0" err="1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tool; 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recruiting and training survey personnel.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86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In this phase, multiple teams are deployed to collect data in health facilities in many locations.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Data collection requires detailed logistical planning as well as strong management and monitoring.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This is to ensure that all required facilities are surveyed, and that quality data are collected and transmitted to the HHFA server.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33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data collection is complete, the data set is checked and cleaned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 data set is then uploaded to the HHFA data analysis platform.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analysis platform produces standard analysis outputs in the form of tables and graphs.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0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It is important to conduct a comprehensive initial review of ALL the HHFA data analysis platform outputs, to have a preliminary overview of the major findings.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27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32634"/>
                <a:ext cx="8363936" cy="2143345"/>
                <a:chOff x="3029663" y="2649276"/>
                <a:chExt cx="8363936" cy="214334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49276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6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364153"/>
                  <a:ext cx="8363936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HHFA planning and implementation activities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D: Data review and description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Sentence stem">
            <a:extLst>
              <a:ext uri="{FF2B5EF4-FFF2-40B4-BE49-F238E27FC236}">
                <a16:creationId xmlns:a16="http://schemas.microsoft.com/office/drawing/2014/main" id="{B64B81E8-3805-FBAD-A0E0-1ED8FF25BCF6}"/>
              </a:ext>
            </a:extLst>
          </p:cNvPr>
          <p:cNvSpPr txBox="1"/>
          <p:nvPr/>
        </p:nvSpPr>
        <p:spPr>
          <a:xfrm>
            <a:off x="734149" y="1291268"/>
            <a:ext cx="96629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of the data analysis platform outputs involves three stages: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3AAB-F8CF-F03C-2058-A663CE74EB8C}"/>
              </a:ext>
            </a:extLst>
          </p:cNvPr>
          <p:cNvGrpSpPr/>
          <p:nvPr/>
        </p:nvGrpSpPr>
        <p:grpSpPr>
          <a:xfrm>
            <a:off x="1481444" y="2129122"/>
            <a:ext cx="8937388" cy="1178716"/>
            <a:chOff x="734150" y="2142000"/>
            <a:chExt cx="8937388" cy="1178716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51761E06-7759-1589-639D-4749BD063F51}"/>
                </a:ext>
              </a:extLst>
            </p:cNvPr>
            <p:cNvSpPr txBox="1"/>
            <p:nvPr/>
          </p:nvSpPr>
          <p:spPr>
            <a:xfrm>
              <a:off x="734150" y="2142000"/>
              <a:ext cx="8937388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046E0BF6-DA3F-7535-7DC9-742DBEE11323}"/>
                </a:ext>
              </a:extLst>
            </p:cNvPr>
            <p:cNvSpPr/>
            <p:nvPr/>
          </p:nvSpPr>
          <p:spPr>
            <a:xfrm>
              <a:off x="1020944" y="2376000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1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2672042" y="2497042"/>
            <a:ext cx="8075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the structure of the tables and graphs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BF2F8-ECA8-5478-A462-D8AFBFB92908}"/>
              </a:ext>
            </a:extLst>
          </p:cNvPr>
          <p:cNvGrpSpPr/>
          <p:nvPr/>
        </p:nvGrpSpPr>
        <p:grpSpPr>
          <a:xfrm>
            <a:off x="1481443" y="3404893"/>
            <a:ext cx="8937388" cy="1178716"/>
            <a:chOff x="734149" y="3417771"/>
            <a:chExt cx="8937388" cy="1178716"/>
          </a:xfrm>
        </p:grpSpPr>
        <p:sp>
          <p:nvSpPr>
            <p:cNvPr id="25" name="grid1">
              <a:extLst>
                <a:ext uri="{FF2B5EF4-FFF2-40B4-BE49-F238E27FC236}">
                  <a16:creationId xmlns:a16="http://schemas.microsoft.com/office/drawing/2014/main" id="{A5C1713F-F1FE-E1ED-A8DF-CE64A99BC0F5}"/>
                </a:ext>
              </a:extLst>
            </p:cNvPr>
            <p:cNvSpPr txBox="1"/>
            <p:nvPr/>
          </p:nvSpPr>
          <p:spPr>
            <a:xfrm>
              <a:off x="734149" y="3417771"/>
              <a:ext cx="8937388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6" name="quest type 1">
              <a:extLst>
                <a:ext uri="{FF2B5EF4-FFF2-40B4-BE49-F238E27FC236}">
                  <a16:creationId xmlns:a16="http://schemas.microsoft.com/office/drawing/2014/main" id="{4069DDC4-10B1-CA16-6B3E-D7F01E40BB7F}"/>
                </a:ext>
              </a:extLst>
            </p:cNvPr>
            <p:cNvSpPr/>
            <p:nvPr/>
          </p:nvSpPr>
          <p:spPr>
            <a:xfrm>
              <a:off x="1020943" y="3651446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09E53-D14E-E0E2-D7CB-6E82B31BC25F}"/>
              </a:ext>
            </a:extLst>
          </p:cNvPr>
          <p:cNvSpPr txBox="1"/>
          <p:nvPr/>
        </p:nvSpPr>
        <p:spPr>
          <a:xfrm>
            <a:off x="2672041" y="3772813"/>
            <a:ext cx="680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what the data reveal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DB947F-98B4-8C64-1BCC-9DE182CC74F0}"/>
              </a:ext>
            </a:extLst>
          </p:cNvPr>
          <p:cNvGrpSpPr/>
          <p:nvPr/>
        </p:nvGrpSpPr>
        <p:grpSpPr>
          <a:xfrm>
            <a:off x="1481443" y="4677078"/>
            <a:ext cx="8937388" cy="1178716"/>
            <a:chOff x="734149" y="4689956"/>
            <a:chExt cx="8937388" cy="1178716"/>
          </a:xfrm>
        </p:grpSpPr>
        <p:sp>
          <p:nvSpPr>
            <p:cNvPr id="29" name="grid1">
              <a:extLst>
                <a:ext uri="{FF2B5EF4-FFF2-40B4-BE49-F238E27FC236}">
                  <a16:creationId xmlns:a16="http://schemas.microsoft.com/office/drawing/2014/main" id="{AE71D10F-B921-2AF6-C118-403F62C16C86}"/>
                </a:ext>
              </a:extLst>
            </p:cNvPr>
            <p:cNvSpPr txBox="1"/>
            <p:nvPr/>
          </p:nvSpPr>
          <p:spPr>
            <a:xfrm>
              <a:off x="734149" y="4689956"/>
              <a:ext cx="8937388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quest type 1">
              <a:extLst>
                <a:ext uri="{FF2B5EF4-FFF2-40B4-BE49-F238E27FC236}">
                  <a16:creationId xmlns:a16="http://schemas.microsoft.com/office/drawing/2014/main" id="{288B651C-202E-7B5B-9DA8-FB9723A3B42F}"/>
                </a:ext>
              </a:extLst>
            </p:cNvPr>
            <p:cNvSpPr/>
            <p:nvPr/>
          </p:nvSpPr>
          <p:spPr>
            <a:xfrm>
              <a:off x="1020943" y="4914237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E43641D-E808-AC0F-E9BC-633F4C15387B}"/>
              </a:ext>
            </a:extLst>
          </p:cNvPr>
          <p:cNvSpPr txBox="1"/>
          <p:nvPr/>
        </p:nvSpPr>
        <p:spPr>
          <a:xfrm>
            <a:off x="2672041" y="5045321"/>
            <a:ext cx="7393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Describing and summarizing the initial findings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182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7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E: Data interpretation and communication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AAB0EC-283F-C3D5-6D8D-9B917A60608C}"/>
              </a:ext>
            </a:extLst>
          </p:cNvPr>
          <p:cNvSpPr txBox="1"/>
          <p:nvPr/>
        </p:nvSpPr>
        <p:spPr>
          <a:xfrm>
            <a:off x="5167675" y="2340096"/>
            <a:ext cx="640500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interpretation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aims to understand:</a:t>
            </a:r>
          </a:p>
        </p:txBody>
      </p:sp>
      <p:sp>
        <p:nvSpPr>
          <p:cNvPr id="4" name="bulletText1">
            <a:extLst>
              <a:ext uri="{FF2B5EF4-FFF2-40B4-BE49-F238E27FC236}">
                <a16:creationId xmlns:a16="http://schemas.microsoft.com/office/drawing/2014/main" id="{50D2E34A-6FC6-6BC2-9198-45DC036586F7}"/>
              </a:ext>
            </a:extLst>
          </p:cNvPr>
          <p:cNvSpPr txBox="1"/>
          <p:nvPr/>
        </p:nvSpPr>
        <p:spPr>
          <a:xfrm>
            <a:off x="5730400" y="3385455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the data mean in the country context</a:t>
            </a:r>
          </a:p>
        </p:txBody>
      </p:sp>
      <p:sp>
        <p:nvSpPr>
          <p:cNvPr id="5" name="bulletText2">
            <a:extLst>
              <a:ext uri="{FF2B5EF4-FFF2-40B4-BE49-F238E27FC236}">
                <a16:creationId xmlns:a16="http://schemas.microsoft.com/office/drawing/2014/main" id="{D7F22606-B333-9D22-E710-B1B63BF45B0E}"/>
              </a:ext>
            </a:extLst>
          </p:cNvPr>
          <p:cNvSpPr txBox="1"/>
          <p:nvPr/>
        </p:nvSpPr>
        <p:spPr>
          <a:xfrm>
            <a:off x="5730400" y="4436037"/>
            <a:ext cx="620195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reasons behind the findings</a:t>
            </a:r>
          </a:p>
        </p:txBody>
      </p:sp>
      <p:pic>
        <p:nvPicPr>
          <p:cNvPr id="6" name="bullet">
            <a:extLst>
              <a:ext uri="{FF2B5EF4-FFF2-40B4-BE49-F238E27FC236}">
                <a16:creationId xmlns:a16="http://schemas.microsoft.com/office/drawing/2014/main" id="{5FEEBCE6-5B98-88E9-3A87-A415909C3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544011"/>
            <a:ext cx="117692" cy="122400"/>
          </a:xfrm>
          <a:prstGeom prst="rect">
            <a:avLst/>
          </a:prstGeom>
        </p:spPr>
      </p:pic>
      <p:pic>
        <p:nvPicPr>
          <p:cNvPr id="7" name="bullet2">
            <a:extLst>
              <a:ext uri="{FF2B5EF4-FFF2-40B4-BE49-F238E27FC236}">
                <a16:creationId xmlns:a16="http://schemas.microsoft.com/office/drawing/2014/main" id="{83AC18CC-45B2-9CD1-ABDA-2A44BCC0B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70" y="4579638"/>
            <a:ext cx="117692" cy="122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E9AA725-3FA7-5191-C530-2642C5673862}"/>
              </a:ext>
            </a:extLst>
          </p:cNvPr>
          <p:cNvGrpSpPr/>
          <p:nvPr/>
        </p:nvGrpSpPr>
        <p:grpSpPr>
          <a:xfrm>
            <a:off x="734149" y="1905747"/>
            <a:ext cx="3521328" cy="3521328"/>
            <a:chOff x="6953300" y="1360750"/>
            <a:chExt cx="4136500" cy="4136500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AD281DF7-6E32-D98A-CA55-34B8A27E5516}"/>
                </a:ext>
              </a:extLst>
            </p:cNvPr>
            <p:cNvSpPr/>
            <p:nvPr/>
          </p:nvSpPr>
          <p:spPr>
            <a:xfrm>
              <a:off x="6953300" y="1360750"/>
              <a:ext cx="4136500" cy="4136500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022C30-A17B-08C4-16C7-01E6EF73C47D}"/>
                </a:ext>
              </a:extLst>
            </p:cNvPr>
            <p:cNvGrpSpPr/>
            <p:nvPr/>
          </p:nvGrpSpPr>
          <p:grpSpPr>
            <a:xfrm>
              <a:off x="8030660" y="1945343"/>
              <a:ext cx="1981780" cy="2967314"/>
              <a:chOff x="6483852" y="2116669"/>
              <a:chExt cx="1981780" cy="296731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7D144C3-16DA-AEF9-2C25-549A86D41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3852" y="2116669"/>
                <a:ext cx="1981780" cy="296731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467F078-35E5-7B2B-EA51-8F3DC7B6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631" y="2214439"/>
                <a:ext cx="1837849" cy="2646779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510850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E: Data interpretation and communication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EE6D87A-9913-4712-A5FB-EAAB840F5397}"/>
              </a:ext>
            </a:extLst>
          </p:cNvPr>
          <p:cNvSpPr/>
          <p:nvPr/>
        </p:nvSpPr>
        <p:spPr>
          <a:xfrm>
            <a:off x="3797400" y="1606770"/>
            <a:ext cx="4597200" cy="4597235"/>
          </a:xfrm>
          <a:custGeom>
            <a:avLst/>
            <a:gdLst>
              <a:gd name="connsiteX0" fmla="*/ 0 w 4597200"/>
              <a:gd name="connsiteY0" fmla="*/ 2298618 h 4597235"/>
              <a:gd name="connsiteX1" fmla="*/ 2298600 w 4597200"/>
              <a:gd name="connsiteY1" fmla="*/ 0 h 4597235"/>
              <a:gd name="connsiteX2" fmla="*/ 4597200 w 4597200"/>
              <a:gd name="connsiteY2" fmla="*/ 2298618 h 4597235"/>
              <a:gd name="connsiteX3" fmla="*/ 2298600 w 4597200"/>
              <a:gd name="connsiteY3" fmla="*/ 4597236 h 4597235"/>
              <a:gd name="connsiteX4" fmla="*/ 0 w 4597200"/>
              <a:gd name="connsiteY4" fmla="*/ 2298618 h 459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7200" h="4597235">
                <a:moveTo>
                  <a:pt x="0" y="2298618"/>
                </a:moveTo>
                <a:cubicBezTo>
                  <a:pt x="0" y="1029126"/>
                  <a:pt x="1029118" y="0"/>
                  <a:pt x="2298600" y="0"/>
                </a:cubicBezTo>
                <a:cubicBezTo>
                  <a:pt x="3568082" y="0"/>
                  <a:pt x="4597200" y="1029126"/>
                  <a:pt x="4597200" y="2298618"/>
                </a:cubicBezTo>
                <a:cubicBezTo>
                  <a:pt x="4597200" y="3568110"/>
                  <a:pt x="3568082" y="4597236"/>
                  <a:pt x="2298600" y="4597236"/>
                </a:cubicBezTo>
                <a:cubicBezTo>
                  <a:pt x="1029118" y="4597236"/>
                  <a:pt x="0" y="3568110"/>
                  <a:pt x="0" y="2298618"/>
                </a:cubicBezTo>
                <a:close/>
              </a:path>
            </a:pathLst>
          </a:custGeom>
          <a:noFill/>
          <a:ln w="76200">
            <a:solidFill>
              <a:srgbClr val="31B09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03724" tIns="703729" rIns="703724" bIns="703729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interpretation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cycle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EAE8B1-318B-414C-AA22-30806DC28915}"/>
              </a:ext>
            </a:extLst>
          </p:cNvPr>
          <p:cNvSpPr/>
          <p:nvPr/>
        </p:nvSpPr>
        <p:spPr>
          <a:xfrm>
            <a:off x="5051182" y="613646"/>
            <a:ext cx="2089636" cy="2089636"/>
          </a:xfrm>
          <a:custGeom>
            <a:avLst/>
            <a:gdLst>
              <a:gd name="connsiteX0" fmla="*/ 0 w 2089636"/>
              <a:gd name="connsiteY0" fmla="*/ 1044818 h 2089636"/>
              <a:gd name="connsiteX1" fmla="*/ 1044818 w 2089636"/>
              <a:gd name="connsiteY1" fmla="*/ 0 h 2089636"/>
              <a:gd name="connsiteX2" fmla="*/ 2089636 w 2089636"/>
              <a:gd name="connsiteY2" fmla="*/ 1044818 h 2089636"/>
              <a:gd name="connsiteX3" fmla="*/ 1044818 w 2089636"/>
              <a:gd name="connsiteY3" fmla="*/ 2089636 h 2089636"/>
              <a:gd name="connsiteX4" fmla="*/ 0 w 2089636"/>
              <a:gd name="connsiteY4" fmla="*/ 1044818 h 208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36" h="2089636">
                <a:moveTo>
                  <a:pt x="0" y="1044818"/>
                </a:moveTo>
                <a:cubicBezTo>
                  <a:pt x="0" y="467781"/>
                  <a:pt x="467781" y="0"/>
                  <a:pt x="1044818" y="0"/>
                </a:cubicBezTo>
                <a:cubicBezTo>
                  <a:pt x="1621855" y="0"/>
                  <a:pt x="2089636" y="467781"/>
                  <a:pt x="2089636" y="1044818"/>
                </a:cubicBezTo>
                <a:cubicBezTo>
                  <a:pt x="2089636" y="1621855"/>
                  <a:pt x="1621855" y="2089636"/>
                  <a:pt x="1044818" y="2089636"/>
                </a:cubicBezTo>
                <a:cubicBezTo>
                  <a:pt x="467781" y="2089636"/>
                  <a:pt x="0" y="1621855"/>
                  <a:pt x="0" y="1044818"/>
                </a:cubicBezTo>
                <a:close/>
              </a:path>
            </a:pathLst>
          </a:custGeom>
          <a:solidFill>
            <a:srgbClr val="98D7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020" tIns="331420" rIns="306020" bIns="3314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review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A97FB7-7757-4558-A4F4-73261D1831B1}"/>
              </a:ext>
            </a:extLst>
          </p:cNvPr>
          <p:cNvSpPr/>
          <p:nvPr/>
        </p:nvSpPr>
        <p:spPr>
          <a:xfrm>
            <a:off x="7188133" y="2166231"/>
            <a:ext cx="2089636" cy="2089636"/>
          </a:xfrm>
          <a:custGeom>
            <a:avLst/>
            <a:gdLst>
              <a:gd name="connsiteX0" fmla="*/ 0 w 2089636"/>
              <a:gd name="connsiteY0" fmla="*/ 1044818 h 2089636"/>
              <a:gd name="connsiteX1" fmla="*/ 1044818 w 2089636"/>
              <a:gd name="connsiteY1" fmla="*/ 0 h 2089636"/>
              <a:gd name="connsiteX2" fmla="*/ 2089636 w 2089636"/>
              <a:gd name="connsiteY2" fmla="*/ 1044818 h 2089636"/>
              <a:gd name="connsiteX3" fmla="*/ 1044818 w 2089636"/>
              <a:gd name="connsiteY3" fmla="*/ 2089636 h 2089636"/>
              <a:gd name="connsiteX4" fmla="*/ 0 w 2089636"/>
              <a:gd name="connsiteY4" fmla="*/ 1044818 h 208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36" h="2089636">
                <a:moveTo>
                  <a:pt x="0" y="1044818"/>
                </a:moveTo>
                <a:cubicBezTo>
                  <a:pt x="0" y="467781"/>
                  <a:pt x="467781" y="0"/>
                  <a:pt x="1044818" y="0"/>
                </a:cubicBezTo>
                <a:cubicBezTo>
                  <a:pt x="1621855" y="0"/>
                  <a:pt x="2089636" y="467781"/>
                  <a:pt x="2089636" y="1044818"/>
                </a:cubicBezTo>
                <a:cubicBezTo>
                  <a:pt x="2089636" y="1621855"/>
                  <a:pt x="1621855" y="2089636"/>
                  <a:pt x="1044818" y="2089636"/>
                </a:cubicBezTo>
                <a:cubicBezTo>
                  <a:pt x="467781" y="2089636"/>
                  <a:pt x="0" y="1621855"/>
                  <a:pt x="0" y="1044818"/>
                </a:cubicBezTo>
                <a:close/>
              </a:path>
            </a:pathLst>
          </a:custGeom>
          <a:solidFill>
            <a:srgbClr val="98D7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020" tIns="331420" rIns="306020" bIns="33142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contextual information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530E17-687C-4275-B0FC-99C714250D9B}"/>
              </a:ext>
            </a:extLst>
          </p:cNvPr>
          <p:cNvSpPr/>
          <p:nvPr/>
        </p:nvSpPr>
        <p:spPr>
          <a:xfrm>
            <a:off x="6371890" y="4678369"/>
            <a:ext cx="2089636" cy="2089636"/>
          </a:xfrm>
          <a:custGeom>
            <a:avLst/>
            <a:gdLst>
              <a:gd name="connsiteX0" fmla="*/ 0 w 2089636"/>
              <a:gd name="connsiteY0" fmla="*/ 1044818 h 2089636"/>
              <a:gd name="connsiteX1" fmla="*/ 1044818 w 2089636"/>
              <a:gd name="connsiteY1" fmla="*/ 0 h 2089636"/>
              <a:gd name="connsiteX2" fmla="*/ 2089636 w 2089636"/>
              <a:gd name="connsiteY2" fmla="*/ 1044818 h 2089636"/>
              <a:gd name="connsiteX3" fmla="*/ 1044818 w 2089636"/>
              <a:gd name="connsiteY3" fmla="*/ 2089636 h 2089636"/>
              <a:gd name="connsiteX4" fmla="*/ 0 w 2089636"/>
              <a:gd name="connsiteY4" fmla="*/ 1044818 h 208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36" h="2089636">
                <a:moveTo>
                  <a:pt x="0" y="1044818"/>
                </a:moveTo>
                <a:cubicBezTo>
                  <a:pt x="0" y="467781"/>
                  <a:pt x="467781" y="0"/>
                  <a:pt x="1044818" y="0"/>
                </a:cubicBezTo>
                <a:cubicBezTo>
                  <a:pt x="1621855" y="0"/>
                  <a:pt x="2089636" y="467781"/>
                  <a:pt x="2089636" y="1044818"/>
                </a:cubicBezTo>
                <a:cubicBezTo>
                  <a:pt x="2089636" y="1621855"/>
                  <a:pt x="1621855" y="2089636"/>
                  <a:pt x="1044818" y="2089636"/>
                </a:cubicBezTo>
                <a:cubicBezTo>
                  <a:pt x="467781" y="2089636"/>
                  <a:pt x="0" y="1621855"/>
                  <a:pt x="0" y="1044818"/>
                </a:cubicBezTo>
                <a:close/>
              </a:path>
            </a:pathLst>
          </a:custGeom>
          <a:solidFill>
            <a:srgbClr val="98D7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020" tIns="331420" rIns="306020" bIns="33142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triangulation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176F85-6C38-48E8-BF1B-1702080A3A33}"/>
              </a:ext>
            </a:extLst>
          </p:cNvPr>
          <p:cNvSpPr/>
          <p:nvPr/>
        </p:nvSpPr>
        <p:spPr>
          <a:xfrm>
            <a:off x="3730473" y="4678369"/>
            <a:ext cx="2089636" cy="2089636"/>
          </a:xfrm>
          <a:custGeom>
            <a:avLst/>
            <a:gdLst>
              <a:gd name="connsiteX0" fmla="*/ 0 w 2089636"/>
              <a:gd name="connsiteY0" fmla="*/ 1044818 h 2089636"/>
              <a:gd name="connsiteX1" fmla="*/ 1044818 w 2089636"/>
              <a:gd name="connsiteY1" fmla="*/ 0 h 2089636"/>
              <a:gd name="connsiteX2" fmla="*/ 2089636 w 2089636"/>
              <a:gd name="connsiteY2" fmla="*/ 1044818 h 2089636"/>
              <a:gd name="connsiteX3" fmla="*/ 1044818 w 2089636"/>
              <a:gd name="connsiteY3" fmla="*/ 2089636 h 2089636"/>
              <a:gd name="connsiteX4" fmla="*/ 0 w 2089636"/>
              <a:gd name="connsiteY4" fmla="*/ 1044818 h 208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36" h="2089636">
                <a:moveTo>
                  <a:pt x="0" y="1044818"/>
                </a:moveTo>
                <a:cubicBezTo>
                  <a:pt x="0" y="467781"/>
                  <a:pt x="467781" y="0"/>
                  <a:pt x="1044818" y="0"/>
                </a:cubicBezTo>
                <a:cubicBezTo>
                  <a:pt x="1621855" y="0"/>
                  <a:pt x="2089636" y="467781"/>
                  <a:pt x="2089636" y="1044818"/>
                </a:cubicBezTo>
                <a:cubicBezTo>
                  <a:pt x="2089636" y="1621855"/>
                  <a:pt x="1621855" y="2089636"/>
                  <a:pt x="1044818" y="2089636"/>
                </a:cubicBezTo>
                <a:cubicBezTo>
                  <a:pt x="467781" y="2089636"/>
                  <a:pt x="0" y="1621855"/>
                  <a:pt x="0" y="1044818"/>
                </a:cubicBezTo>
                <a:close/>
              </a:path>
            </a:pathLst>
          </a:custGeom>
          <a:solidFill>
            <a:srgbClr val="98D7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020" tIns="331420" rIns="306020" bIns="3314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Consultation with experts </a:t>
            </a:r>
            <a:endParaRPr lang="en-GB" sz="20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41D391-CFB4-4811-8F02-C1F270F33637}"/>
              </a:ext>
            </a:extLst>
          </p:cNvPr>
          <p:cNvSpPr/>
          <p:nvPr/>
        </p:nvSpPr>
        <p:spPr>
          <a:xfrm>
            <a:off x="2914230" y="2166231"/>
            <a:ext cx="2089636" cy="2089636"/>
          </a:xfrm>
          <a:custGeom>
            <a:avLst/>
            <a:gdLst>
              <a:gd name="connsiteX0" fmla="*/ 0 w 2089636"/>
              <a:gd name="connsiteY0" fmla="*/ 1044818 h 2089636"/>
              <a:gd name="connsiteX1" fmla="*/ 1044818 w 2089636"/>
              <a:gd name="connsiteY1" fmla="*/ 0 h 2089636"/>
              <a:gd name="connsiteX2" fmla="*/ 2089636 w 2089636"/>
              <a:gd name="connsiteY2" fmla="*/ 1044818 h 2089636"/>
              <a:gd name="connsiteX3" fmla="*/ 1044818 w 2089636"/>
              <a:gd name="connsiteY3" fmla="*/ 2089636 h 2089636"/>
              <a:gd name="connsiteX4" fmla="*/ 0 w 2089636"/>
              <a:gd name="connsiteY4" fmla="*/ 1044818 h 208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636" h="2089636">
                <a:moveTo>
                  <a:pt x="0" y="1044818"/>
                </a:moveTo>
                <a:cubicBezTo>
                  <a:pt x="0" y="467781"/>
                  <a:pt x="467781" y="0"/>
                  <a:pt x="1044818" y="0"/>
                </a:cubicBezTo>
                <a:cubicBezTo>
                  <a:pt x="1621855" y="0"/>
                  <a:pt x="2089636" y="467781"/>
                  <a:pt x="2089636" y="1044818"/>
                </a:cubicBezTo>
                <a:cubicBezTo>
                  <a:pt x="2089636" y="1621855"/>
                  <a:pt x="1621855" y="2089636"/>
                  <a:pt x="1044818" y="2089636"/>
                </a:cubicBezTo>
                <a:cubicBezTo>
                  <a:pt x="467781" y="2089636"/>
                  <a:pt x="0" y="1621855"/>
                  <a:pt x="0" y="1044818"/>
                </a:cubicBezTo>
                <a:close/>
              </a:path>
            </a:pathLst>
          </a:custGeom>
          <a:solidFill>
            <a:srgbClr val="98D7C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020" tIns="331420" rIns="306020" bIns="33142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data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664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E: Data interpretation and communication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DEB1FE-14DB-471C-ECB9-25A2CFAADE17}"/>
              </a:ext>
            </a:extLst>
          </p:cNvPr>
          <p:cNvSpPr txBox="1"/>
          <p:nvPr/>
        </p:nvSpPr>
        <p:spPr>
          <a:xfrm>
            <a:off x="5958934" y="1764930"/>
            <a:ext cx="5678817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 interpretation cycles may be needed to:</a:t>
            </a:r>
          </a:p>
        </p:txBody>
      </p:sp>
      <p:sp>
        <p:nvSpPr>
          <p:cNvPr id="6" name="bulletText1">
            <a:extLst>
              <a:ext uri="{FF2B5EF4-FFF2-40B4-BE49-F238E27FC236}">
                <a16:creationId xmlns:a16="http://schemas.microsoft.com/office/drawing/2014/main" id="{682EFAC8-77B7-641F-91CA-6E4FF696284B}"/>
              </a:ext>
            </a:extLst>
          </p:cNvPr>
          <p:cNvSpPr txBox="1"/>
          <p:nvPr/>
        </p:nvSpPr>
        <p:spPr>
          <a:xfrm>
            <a:off x="6686246" y="2728519"/>
            <a:ext cx="4951505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gain a comprehensive understanding of HHFA data </a:t>
            </a:r>
          </a:p>
        </p:txBody>
      </p:sp>
      <p:sp>
        <p:nvSpPr>
          <p:cNvPr id="7" name="bulletText2">
            <a:extLst>
              <a:ext uri="{FF2B5EF4-FFF2-40B4-BE49-F238E27FC236}">
                <a16:creationId xmlns:a16="http://schemas.microsoft.com/office/drawing/2014/main" id="{2E94D28A-57D4-5833-9912-5821022D6252}"/>
              </a:ext>
            </a:extLst>
          </p:cNvPr>
          <p:cNvSpPr txBox="1"/>
          <p:nvPr/>
        </p:nvSpPr>
        <p:spPr>
          <a:xfrm>
            <a:off x="6686246" y="3766386"/>
            <a:ext cx="5409186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and prioritise key strengths and weaknesses</a:t>
            </a:r>
          </a:p>
        </p:txBody>
      </p:sp>
      <p:sp>
        <p:nvSpPr>
          <p:cNvPr id="8" name="bulletText3">
            <a:extLst>
              <a:ext uri="{FF2B5EF4-FFF2-40B4-BE49-F238E27FC236}">
                <a16:creationId xmlns:a16="http://schemas.microsoft.com/office/drawing/2014/main" id="{E151E85E-B345-EEA2-700A-EF0C34E861B0}"/>
              </a:ext>
            </a:extLst>
          </p:cNvPr>
          <p:cNvSpPr txBox="1"/>
          <p:nvPr/>
        </p:nvSpPr>
        <p:spPr>
          <a:xfrm>
            <a:off x="6686246" y="4804253"/>
            <a:ext cx="5409186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relevant and realistic recommendations </a:t>
            </a:r>
          </a:p>
        </p:txBody>
      </p:sp>
      <p:pic>
        <p:nvPicPr>
          <p:cNvPr id="9" name="bullet01">
            <a:extLst>
              <a:ext uri="{FF2B5EF4-FFF2-40B4-BE49-F238E27FC236}">
                <a16:creationId xmlns:a16="http://schemas.microsoft.com/office/drawing/2014/main" id="{9EB82933-54F1-F7B8-AFF7-DD90373EB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76" y="2898151"/>
            <a:ext cx="117692" cy="122400"/>
          </a:xfrm>
          <a:prstGeom prst="rect">
            <a:avLst/>
          </a:prstGeom>
        </p:spPr>
      </p:pic>
      <p:pic>
        <p:nvPicPr>
          <p:cNvPr id="10" name="bullet02">
            <a:extLst>
              <a:ext uri="{FF2B5EF4-FFF2-40B4-BE49-F238E27FC236}">
                <a16:creationId xmlns:a16="http://schemas.microsoft.com/office/drawing/2014/main" id="{B8A5E55C-61E3-BFC7-BCF4-A009B045A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76" y="3951567"/>
            <a:ext cx="117692" cy="122400"/>
          </a:xfrm>
          <a:prstGeom prst="rect">
            <a:avLst/>
          </a:prstGeom>
        </p:spPr>
      </p:pic>
      <p:pic>
        <p:nvPicPr>
          <p:cNvPr id="11" name="bullet03">
            <a:extLst>
              <a:ext uri="{FF2B5EF4-FFF2-40B4-BE49-F238E27FC236}">
                <a16:creationId xmlns:a16="http://schemas.microsoft.com/office/drawing/2014/main" id="{21AC896F-18AB-7406-6A48-715D2EBB4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76" y="4985604"/>
            <a:ext cx="117692" cy="122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AF4743-9449-4EF8-9D7A-9647DE507F92}"/>
              </a:ext>
            </a:extLst>
          </p:cNvPr>
          <p:cNvGrpSpPr/>
          <p:nvPr/>
        </p:nvGrpSpPr>
        <p:grpSpPr>
          <a:xfrm>
            <a:off x="452015" y="1088187"/>
            <a:ext cx="5175949" cy="5005807"/>
            <a:chOff x="2914230" y="613646"/>
            <a:chExt cx="6363539" cy="615435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AD930AA-24C9-4E2E-9877-66179A9EFF01}"/>
                </a:ext>
              </a:extLst>
            </p:cNvPr>
            <p:cNvSpPr/>
            <p:nvPr/>
          </p:nvSpPr>
          <p:spPr>
            <a:xfrm>
              <a:off x="3797400" y="1606770"/>
              <a:ext cx="4597200" cy="4597235"/>
            </a:xfrm>
            <a:custGeom>
              <a:avLst/>
              <a:gdLst>
                <a:gd name="connsiteX0" fmla="*/ 0 w 4597200"/>
                <a:gd name="connsiteY0" fmla="*/ 2298618 h 4597235"/>
                <a:gd name="connsiteX1" fmla="*/ 2298600 w 4597200"/>
                <a:gd name="connsiteY1" fmla="*/ 0 h 4597235"/>
                <a:gd name="connsiteX2" fmla="*/ 4597200 w 4597200"/>
                <a:gd name="connsiteY2" fmla="*/ 2298618 h 4597235"/>
                <a:gd name="connsiteX3" fmla="*/ 2298600 w 4597200"/>
                <a:gd name="connsiteY3" fmla="*/ 4597236 h 4597235"/>
                <a:gd name="connsiteX4" fmla="*/ 0 w 4597200"/>
                <a:gd name="connsiteY4" fmla="*/ 2298618 h 45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7200" h="4597235">
                  <a:moveTo>
                    <a:pt x="0" y="2298618"/>
                  </a:moveTo>
                  <a:cubicBezTo>
                    <a:pt x="0" y="1029126"/>
                    <a:pt x="1029118" y="0"/>
                    <a:pt x="2298600" y="0"/>
                  </a:cubicBezTo>
                  <a:cubicBezTo>
                    <a:pt x="3568082" y="0"/>
                    <a:pt x="4597200" y="1029126"/>
                    <a:pt x="4597200" y="2298618"/>
                  </a:cubicBezTo>
                  <a:cubicBezTo>
                    <a:pt x="4597200" y="3568110"/>
                    <a:pt x="3568082" y="4597236"/>
                    <a:pt x="2298600" y="4597236"/>
                  </a:cubicBezTo>
                  <a:cubicBezTo>
                    <a:pt x="1029118" y="4597236"/>
                    <a:pt x="0" y="3568110"/>
                    <a:pt x="0" y="2298618"/>
                  </a:cubicBezTo>
                  <a:close/>
                </a:path>
              </a:pathLst>
            </a:custGeom>
            <a:noFill/>
            <a:ln w="76200">
              <a:solidFill>
                <a:srgbClr val="31B09C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03724" tIns="703729" rIns="703724" bIns="703729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4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89794-1835-4065-89CB-294540A27DA9}"/>
                </a:ext>
              </a:extLst>
            </p:cNvPr>
            <p:cNvSpPr/>
            <p:nvPr/>
          </p:nvSpPr>
          <p:spPr>
            <a:xfrm>
              <a:off x="5051182" y="613646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review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A7E494-2ABC-48D8-9161-399A0CC5DE92}"/>
                </a:ext>
              </a:extLst>
            </p:cNvPr>
            <p:cNvSpPr/>
            <p:nvPr/>
          </p:nvSpPr>
          <p:spPr>
            <a:xfrm>
              <a:off x="7188133" y="2166231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 of contextual information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C90C0E-855D-44FA-BBD4-82357FED8D72}"/>
                </a:ext>
              </a:extLst>
            </p:cNvPr>
            <p:cNvSpPr/>
            <p:nvPr/>
          </p:nvSpPr>
          <p:spPr>
            <a:xfrm>
              <a:off x="6371890" y="4678369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triangulation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44BC09-B889-4D76-BC37-7607227EE798}"/>
                </a:ext>
              </a:extLst>
            </p:cNvPr>
            <p:cNvSpPr/>
            <p:nvPr/>
          </p:nvSpPr>
          <p:spPr>
            <a:xfrm>
              <a:off x="3730473" y="4678369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Consultation with experts </a:t>
              </a:r>
              <a:endParaRPr lang="en-GB" sz="15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8C08AFD-D1C7-4A2B-B009-684A9D8AB3CC}"/>
                </a:ext>
              </a:extLst>
            </p:cNvPr>
            <p:cNvSpPr/>
            <p:nvPr/>
          </p:nvSpPr>
          <p:spPr>
            <a:xfrm>
              <a:off x="2914230" y="2166231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Further data analysis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4028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E: Data interpretation and communication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691439-652D-6C31-B8AD-AA719CFC3D03}"/>
              </a:ext>
            </a:extLst>
          </p:cNvPr>
          <p:cNvGrpSpPr/>
          <p:nvPr/>
        </p:nvGrpSpPr>
        <p:grpSpPr>
          <a:xfrm>
            <a:off x="5862462" y="2198921"/>
            <a:ext cx="5360074" cy="2535507"/>
            <a:chOff x="734150" y="2024769"/>
            <a:chExt cx="5360074" cy="2535507"/>
          </a:xfrm>
        </p:grpSpPr>
        <p:sp>
          <p:nvSpPr>
            <p:cNvPr id="26" name="grid1">
              <a:extLst>
                <a:ext uri="{FF2B5EF4-FFF2-40B4-BE49-F238E27FC236}">
                  <a16:creationId xmlns:a16="http://schemas.microsoft.com/office/drawing/2014/main" id="{78E98ACC-1F2B-BA39-9574-919FC323F3E8}"/>
                </a:ext>
              </a:extLst>
            </p:cNvPr>
            <p:cNvSpPr txBox="1"/>
            <p:nvPr/>
          </p:nvSpPr>
          <p:spPr>
            <a:xfrm>
              <a:off x="734150" y="2024769"/>
              <a:ext cx="5360074" cy="2535507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36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quest type 1">
              <a:extLst>
                <a:ext uri="{FF2B5EF4-FFF2-40B4-BE49-F238E27FC236}">
                  <a16:creationId xmlns:a16="http://schemas.microsoft.com/office/drawing/2014/main" id="{48AC8CF1-1EDB-0C48-0DCA-F722E229BC92}"/>
                </a:ext>
              </a:extLst>
            </p:cNvPr>
            <p:cNvSpPr/>
            <p:nvPr/>
          </p:nvSpPr>
          <p:spPr>
            <a:xfrm>
              <a:off x="1020943" y="2258770"/>
              <a:ext cx="4786489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Communication of HHFA findings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969B36D-90F1-1080-7343-75F653B075DD}"/>
              </a:ext>
            </a:extLst>
          </p:cNvPr>
          <p:cNvSpPr txBox="1"/>
          <p:nvPr/>
        </p:nvSpPr>
        <p:spPr>
          <a:xfrm>
            <a:off x="6149256" y="3569723"/>
            <a:ext cx="47864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Important for acceptance and use by decision-makers</a:t>
            </a:r>
          </a:p>
        </p:txBody>
      </p:sp>
      <p:grpSp>
        <p:nvGrpSpPr>
          <p:cNvPr id="29" name="circle 1">
            <a:extLst>
              <a:ext uri="{FF2B5EF4-FFF2-40B4-BE49-F238E27FC236}">
                <a16:creationId xmlns:a16="http://schemas.microsoft.com/office/drawing/2014/main" id="{7404E2DC-C9AA-B4C9-E4E5-745F7381C029}"/>
              </a:ext>
            </a:extLst>
          </p:cNvPr>
          <p:cNvGrpSpPr/>
          <p:nvPr/>
        </p:nvGrpSpPr>
        <p:grpSpPr>
          <a:xfrm>
            <a:off x="890667" y="1599903"/>
            <a:ext cx="3564576" cy="3564576"/>
            <a:chOff x="470234" y="1852537"/>
            <a:chExt cx="2295039" cy="2295039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9F660239-E688-07E5-9821-70DC7D484493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20255E-939D-78FB-42E6-150495DF7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64" y="2238213"/>
              <a:ext cx="1383331" cy="13833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46455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E: Data interpretation and communication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DEB1FE-14DB-471C-ECB9-25A2CFAADE17}"/>
              </a:ext>
            </a:extLst>
          </p:cNvPr>
          <p:cNvSpPr txBox="1"/>
          <p:nvPr/>
        </p:nvSpPr>
        <p:spPr>
          <a:xfrm>
            <a:off x="5434179" y="1646712"/>
            <a:ext cx="653508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communication products:</a:t>
            </a:r>
          </a:p>
        </p:txBody>
      </p:sp>
      <p:sp>
        <p:nvSpPr>
          <p:cNvPr id="6" name="bulletText1">
            <a:extLst>
              <a:ext uri="{FF2B5EF4-FFF2-40B4-BE49-F238E27FC236}">
                <a16:creationId xmlns:a16="http://schemas.microsoft.com/office/drawing/2014/main" id="{682EFAC8-77B7-641F-91CA-6E4FF696284B}"/>
              </a:ext>
            </a:extLst>
          </p:cNvPr>
          <p:cNvSpPr txBox="1"/>
          <p:nvPr/>
        </p:nvSpPr>
        <p:spPr>
          <a:xfrm>
            <a:off x="6161491" y="2375841"/>
            <a:ext cx="642238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final report</a:t>
            </a:r>
          </a:p>
        </p:txBody>
      </p:sp>
      <p:sp>
        <p:nvSpPr>
          <p:cNvPr id="7" name="bulletText2">
            <a:extLst>
              <a:ext uri="{FF2B5EF4-FFF2-40B4-BE49-F238E27FC236}">
                <a16:creationId xmlns:a16="http://schemas.microsoft.com/office/drawing/2014/main" id="{2E94D28A-57D4-5833-9912-5821022D6252}"/>
              </a:ext>
            </a:extLst>
          </p:cNvPr>
          <p:cNvSpPr txBox="1"/>
          <p:nvPr/>
        </p:nvSpPr>
        <p:spPr>
          <a:xfrm>
            <a:off x="6161491" y="3135810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policy briefs</a:t>
            </a:r>
          </a:p>
        </p:txBody>
      </p:sp>
      <p:sp>
        <p:nvSpPr>
          <p:cNvPr id="8" name="bulletText3">
            <a:extLst>
              <a:ext uri="{FF2B5EF4-FFF2-40B4-BE49-F238E27FC236}">
                <a16:creationId xmlns:a16="http://schemas.microsoft.com/office/drawing/2014/main" id="{E151E85E-B345-EEA2-700A-EF0C34E861B0}"/>
              </a:ext>
            </a:extLst>
          </p:cNvPr>
          <p:cNvSpPr txBox="1"/>
          <p:nvPr/>
        </p:nvSpPr>
        <p:spPr>
          <a:xfrm>
            <a:off x="6161491" y="3895779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programme-specific reports</a:t>
            </a:r>
          </a:p>
        </p:txBody>
      </p:sp>
      <p:pic>
        <p:nvPicPr>
          <p:cNvPr id="9" name="bullet01">
            <a:extLst>
              <a:ext uri="{FF2B5EF4-FFF2-40B4-BE49-F238E27FC236}">
                <a16:creationId xmlns:a16="http://schemas.microsoft.com/office/drawing/2014/main" id="{9EB82933-54F1-F7B8-AFF7-DD90373EB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21" y="2545473"/>
            <a:ext cx="117692" cy="122400"/>
          </a:xfrm>
          <a:prstGeom prst="rect">
            <a:avLst/>
          </a:prstGeom>
        </p:spPr>
      </p:pic>
      <p:pic>
        <p:nvPicPr>
          <p:cNvPr id="10" name="bullet02">
            <a:extLst>
              <a:ext uri="{FF2B5EF4-FFF2-40B4-BE49-F238E27FC236}">
                <a16:creationId xmlns:a16="http://schemas.microsoft.com/office/drawing/2014/main" id="{B8A5E55C-61E3-BFC7-BCF4-A009B045A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21" y="3320991"/>
            <a:ext cx="117692" cy="122400"/>
          </a:xfrm>
          <a:prstGeom prst="rect">
            <a:avLst/>
          </a:prstGeom>
        </p:spPr>
      </p:pic>
      <p:pic>
        <p:nvPicPr>
          <p:cNvPr id="11" name="bullet03">
            <a:extLst>
              <a:ext uri="{FF2B5EF4-FFF2-40B4-BE49-F238E27FC236}">
                <a16:creationId xmlns:a16="http://schemas.microsoft.com/office/drawing/2014/main" id="{21AC896F-18AB-7406-6A48-715D2EBB4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21" y="4077130"/>
            <a:ext cx="117692" cy="122400"/>
          </a:xfrm>
          <a:prstGeom prst="rect">
            <a:avLst/>
          </a:prstGeom>
        </p:spPr>
      </p:pic>
      <p:sp>
        <p:nvSpPr>
          <p:cNvPr id="12" name="bulletText4">
            <a:extLst>
              <a:ext uri="{FF2B5EF4-FFF2-40B4-BE49-F238E27FC236}">
                <a16:creationId xmlns:a16="http://schemas.microsoft.com/office/drawing/2014/main" id="{1F36F9A2-BA6D-2283-863D-73B9FF2C95B3}"/>
              </a:ext>
            </a:extLst>
          </p:cNvPr>
          <p:cNvSpPr txBox="1"/>
          <p:nvPr/>
        </p:nvSpPr>
        <p:spPr>
          <a:xfrm>
            <a:off x="6161491" y="4655748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presentations</a:t>
            </a:r>
          </a:p>
        </p:txBody>
      </p:sp>
      <p:pic>
        <p:nvPicPr>
          <p:cNvPr id="14" name="bullet04">
            <a:extLst>
              <a:ext uri="{FF2B5EF4-FFF2-40B4-BE49-F238E27FC236}">
                <a16:creationId xmlns:a16="http://schemas.microsoft.com/office/drawing/2014/main" id="{D0F1B937-D351-9817-CB3A-9D5F4CE14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21" y="4840929"/>
            <a:ext cx="117692" cy="122400"/>
          </a:xfrm>
          <a:prstGeom prst="rect">
            <a:avLst/>
          </a:prstGeom>
        </p:spPr>
      </p:pic>
      <p:grpSp>
        <p:nvGrpSpPr>
          <p:cNvPr id="17" name="circle 1">
            <a:extLst>
              <a:ext uri="{FF2B5EF4-FFF2-40B4-BE49-F238E27FC236}">
                <a16:creationId xmlns:a16="http://schemas.microsoft.com/office/drawing/2014/main" id="{3149998E-9205-4A9D-809D-E3229B0102FB}"/>
              </a:ext>
            </a:extLst>
          </p:cNvPr>
          <p:cNvGrpSpPr/>
          <p:nvPr/>
        </p:nvGrpSpPr>
        <p:grpSpPr>
          <a:xfrm>
            <a:off x="890667" y="1599903"/>
            <a:ext cx="3564576" cy="3564576"/>
            <a:chOff x="470234" y="1852537"/>
            <a:chExt cx="2295039" cy="2295039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04C6E3C-B91D-4BDF-B741-8B9E2F108D8B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998EB8-8BC4-4358-B575-176A03BE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64" y="2238213"/>
              <a:ext cx="1383331" cy="13833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58647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F: Data curation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D5454C-6E51-2703-F30F-44862FDBFA21}"/>
              </a:ext>
            </a:extLst>
          </p:cNvPr>
          <p:cNvGrpSpPr/>
          <p:nvPr/>
        </p:nvGrpSpPr>
        <p:grpSpPr>
          <a:xfrm>
            <a:off x="609313" y="1609015"/>
            <a:ext cx="11149246" cy="3240587"/>
            <a:chOff x="734150" y="2024769"/>
            <a:chExt cx="11149246" cy="3240587"/>
          </a:xfrm>
        </p:grpSpPr>
        <p:sp>
          <p:nvSpPr>
            <p:cNvPr id="9" name="grid1">
              <a:extLst>
                <a:ext uri="{FF2B5EF4-FFF2-40B4-BE49-F238E27FC236}">
                  <a16:creationId xmlns:a16="http://schemas.microsoft.com/office/drawing/2014/main" id="{4B72FAA4-EA3F-41A0-F8FD-676C283FB871}"/>
                </a:ext>
              </a:extLst>
            </p:cNvPr>
            <p:cNvSpPr txBox="1"/>
            <p:nvPr/>
          </p:nvSpPr>
          <p:spPr>
            <a:xfrm>
              <a:off x="734150" y="2024769"/>
              <a:ext cx="11149246" cy="3240587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36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quest type 1">
              <a:extLst>
                <a:ext uri="{FF2B5EF4-FFF2-40B4-BE49-F238E27FC236}">
                  <a16:creationId xmlns:a16="http://schemas.microsoft.com/office/drawing/2014/main" id="{3A9DDB5A-BFA7-B7D6-DF2B-B9418904A6E0}"/>
                </a:ext>
              </a:extLst>
            </p:cNvPr>
            <p:cNvSpPr/>
            <p:nvPr/>
          </p:nvSpPr>
          <p:spPr>
            <a:xfrm>
              <a:off x="1020944" y="2258770"/>
              <a:ext cx="606740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Data curation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CF99DC-219D-C348-4017-941478B99593}"/>
              </a:ext>
            </a:extLst>
          </p:cNvPr>
          <p:cNvSpPr txBox="1"/>
          <p:nvPr/>
        </p:nvSpPr>
        <p:spPr>
          <a:xfrm>
            <a:off x="896106" y="2979817"/>
            <a:ext cx="6067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Cataloguing and archiving the HHFA dataset and related documentation so that they can be accessed for future use.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E8168-76D5-FE1A-2F41-D2ABC0AD1D3B}"/>
              </a:ext>
            </a:extLst>
          </p:cNvPr>
          <p:cNvSpPr txBox="1"/>
          <p:nvPr/>
        </p:nvSpPr>
        <p:spPr>
          <a:xfrm>
            <a:off x="689568" y="5184734"/>
            <a:ext cx="11068991" cy="613816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Countries may use the WHO global HHFA archive.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056A7-8DB6-CCC2-A81F-B6144EE1532D}"/>
              </a:ext>
            </a:extLst>
          </p:cNvPr>
          <p:cNvSpPr/>
          <p:nvPr/>
        </p:nvSpPr>
        <p:spPr>
          <a:xfrm>
            <a:off x="609313" y="5184734"/>
            <a:ext cx="80255" cy="613816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411685-5F0D-1450-66AD-9BE30C2D4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52" y="2296682"/>
            <a:ext cx="1993732" cy="21192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70663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6.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9145C-EB75-E892-F2B8-0108E26F7D7B}"/>
              </a:ext>
            </a:extLst>
          </p:cNvPr>
          <p:cNvSpPr txBox="1"/>
          <p:nvPr/>
        </p:nvSpPr>
        <p:spPr>
          <a:xfrm>
            <a:off x="3499200" y="3587423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try the end-of-module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783679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297585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6 phases of the HHFA planning and implementation activities</a:t>
            </a:r>
          </a:p>
        </p:txBody>
      </p:sp>
      <p:pic>
        <p:nvPicPr>
          <p:cNvPr id="14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456956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planning and implementation activities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06E013-A76C-D7F2-CA16-7AB8599EB97F}"/>
              </a:ext>
            </a:extLst>
          </p:cNvPr>
          <p:cNvGrpSpPr/>
          <p:nvPr/>
        </p:nvGrpSpPr>
        <p:grpSpPr>
          <a:xfrm>
            <a:off x="158799" y="2142000"/>
            <a:ext cx="11861658" cy="1645723"/>
            <a:chOff x="158799" y="2142000"/>
            <a:chExt cx="11861658" cy="1645723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0F75C840-AECC-891C-4421-9A65FD2122E1}"/>
                </a:ext>
              </a:extLst>
            </p:cNvPr>
            <p:cNvSpPr/>
            <p:nvPr/>
          </p:nvSpPr>
          <p:spPr>
            <a:xfrm>
              <a:off x="158799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Decide information needs</a:t>
              </a:r>
              <a:endParaRPr lang="en-GB" sz="16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572629-E40A-9675-0F20-C017204406E8}"/>
                </a:ext>
              </a:extLst>
            </p:cNvPr>
            <p:cNvSpPr/>
            <p:nvPr/>
          </p:nvSpPr>
          <p:spPr>
            <a:xfrm>
              <a:off x="1881497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Adapt</a:t>
              </a:r>
              <a:r>
                <a:rPr lang="fr-F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questionnaire &amp; </a:t>
              </a:r>
              <a:r>
                <a:rPr lang="fr-F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CSPro</a:t>
              </a:r>
              <a:r>
                <a:rPr lang="fr-F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fr-F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tool</a:t>
              </a:r>
              <a:endParaRPr lang="en-GB" sz="16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B7B048-7445-70C9-43B6-953C30F9D13F}"/>
                </a:ext>
              </a:extLst>
            </p:cNvPr>
            <p:cNvSpPr/>
            <p:nvPr/>
          </p:nvSpPr>
          <p:spPr>
            <a:xfrm>
              <a:off x="3604195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data collectors</a:t>
              </a:r>
              <a:endParaRPr lang="en-GB" sz="16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2D2CEA-1EDF-A3D0-84E4-98114382FB3D}"/>
                </a:ext>
              </a:extLst>
            </p:cNvPr>
            <p:cNvSpPr/>
            <p:nvPr/>
          </p:nvSpPr>
          <p:spPr>
            <a:xfrm>
              <a:off x="5331225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Collect data 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BEDE6C-9EC6-886F-7A42-8957872EF2F6}"/>
                </a:ext>
              </a:extLst>
            </p:cNvPr>
            <p:cNvSpPr/>
            <p:nvPr/>
          </p:nvSpPr>
          <p:spPr>
            <a:xfrm>
              <a:off x="7027470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Analyse data </a:t>
              </a:r>
              <a:endParaRPr lang="en-GB" sz="16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C30645-578F-248F-DA42-5A10F5712E40}"/>
                </a:ext>
              </a:extLst>
            </p:cNvPr>
            <p:cNvSpPr/>
            <p:nvPr/>
          </p:nvSpPr>
          <p:spPr>
            <a:xfrm>
              <a:off x="8706866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Interpret, communicate &amp; use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CBE7518-1C49-3897-E392-83D62518C785}"/>
                </a:ext>
              </a:extLst>
            </p:cNvPr>
            <p:cNvSpPr/>
            <p:nvPr/>
          </p:nvSpPr>
          <p:spPr>
            <a:xfrm>
              <a:off x="10429564" y="2304000"/>
              <a:ext cx="1590893" cy="1483723"/>
            </a:xfrm>
            <a:custGeom>
              <a:avLst/>
              <a:gdLst>
                <a:gd name="connsiteX0" fmla="*/ 0 w 2472872"/>
                <a:gd name="connsiteY0" fmla="*/ 0 h 1483723"/>
                <a:gd name="connsiteX1" fmla="*/ 2472872 w 2472872"/>
                <a:gd name="connsiteY1" fmla="*/ 0 h 1483723"/>
                <a:gd name="connsiteX2" fmla="*/ 2472872 w 2472872"/>
                <a:gd name="connsiteY2" fmla="*/ 1483723 h 1483723"/>
                <a:gd name="connsiteX3" fmla="*/ 0 w 2472872"/>
                <a:gd name="connsiteY3" fmla="*/ 1483723 h 1483723"/>
                <a:gd name="connsiteX4" fmla="*/ 0 w 2472872"/>
                <a:gd name="connsiteY4" fmla="*/ 0 h 148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2872" h="1483723">
                  <a:moveTo>
                    <a:pt x="0" y="0"/>
                  </a:moveTo>
                  <a:lnTo>
                    <a:pt x="2472872" y="0"/>
                  </a:lnTo>
                  <a:lnTo>
                    <a:pt x="2472872" y="1483723"/>
                  </a:lnTo>
                  <a:lnTo>
                    <a:pt x="0" y="1483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360000" rIns="144000" bIns="216000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Curate data</a:t>
              </a:r>
              <a:endParaRPr lang="en-GB" sz="16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F7FE7B-3724-5E1C-21D0-0CCF6F16BDD6}"/>
                </a:ext>
              </a:extLst>
            </p:cNvPr>
            <p:cNvSpPr/>
            <p:nvPr/>
          </p:nvSpPr>
          <p:spPr>
            <a:xfrm>
              <a:off x="732874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D4937A-CD03-A16B-DDE6-57147C0FDD87}"/>
                </a:ext>
              </a:extLst>
            </p:cNvPr>
            <p:cNvSpPr/>
            <p:nvPr/>
          </p:nvSpPr>
          <p:spPr>
            <a:xfrm>
              <a:off x="2456480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3DE166-5119-656B-C0CD-C95B14A8A41A}"/>
                </a:ext>
              </a:extLst>
            </p:cNvPr>
            <p:cNvSpPr/>
            <p:nvPr/>
          </p:nvSpPr>
          <p:spPr>
            <a:xfrm>
              <a:off x="4179178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44FBEA-5096-2D73-723B-44CAC356E31A}"/>
                </a:ext>
              </a:extLst>
            </p:cNvPr>
            <p:cNvSpPr/>
            <p:nvPr/>
          </p:nvSpPr>
          <p:spPr>
            <a:xfrm>
              <a:off x="5911260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1319F-FBE0-BAAA-A5CA-474F600612A3}"/>
                </a:ext>
              </a:extLst>
            </p:cNvPr>
            <p:cNvSpPr/>
            <p:nvPr/>
          </p:nvSpPr>
          <p:spPr>
            <a:xfrm>
              <a:off x="7603710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A87CF4-8C39-5CF7-AE6B-CF54ED2EA955}"/>
                </a:ext>
              </a:extLst>
            </p:cNvPr>
            <p:cNvSpPr/>
            <p:nvPr/>
          </p:nvSpPr>
          <p:spPr>
            <a:xfrm>
              <a:off x="9283106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x-none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AC5AED-5B00-08C6-AF57-34B2C8D5CB04}"/>
                </a:ext>
              </a:extLst>
            </p:cNvPr>
            <p:cNvSpPr/>
            <p:nvPr/>
          </p:nvSpPr>
          <p:spPr>
            <a:xfrm>
              <a:off x="11005804" y="2142000"/>
              <a:ext cx="438412" cy="438412"/>
            </a:xfrm>
            <a:prstGeom prst="ellipse">
              <a:avLst/>
            </a:prstGeom>
            <a:solidFill>
              <a:srgbClr val="C7DDF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</a:t>
              </a:r>
            </a:p>
          </p:txBody>
        </p:sp>
      </p:grpSp>
      <p:sp>
        <p:nvSpPr>
          <p:cNvPr id="17" name="bracket">
            <a:extLst>
              <a:ext uri="{FF2B5EF4-FFF2-40B4-BE49-F238E27FC236}">
                <a16:creationId xmlns:a16="http://schemas.microsoft.com/office/drawing/2014/main" id="{11ED3163-7082-A619-034C-E2BD5087FF90}"/>
              </a:ext>
            </a:extLst>
          </p:cNvPr>
          <p:cNvSpPr/>
          <p:nvPr/>
        </p:nvSpPr>
        <p:spPr>
          <a:xfrm rot="16200000" flipH="1" flipV="1">
            <a:off x="6014126" y="-1890292"/>
            <a:ext cx="166316" cy="11846350"/>
          </a:xfrm>
          <a:prstGeom prst="rightBracket">
            <a:avLst/>
          </a:prstGeom>
          <a:ln w="28575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HHFA modules caption">
            <a:extLst>
              <a:ext uri="{FF2B5EF4-FFF2-40B4-BE49-F238E27FC236}">
                <a16:creationId xmlns:a16="http://schemas.microsoft.com/office/drawing/2014/main" id="{61B009E5-150B-FCED-2705-2EED66912525}"/>
              </a:ext>
            </a:extLst>
          </p:cNvPr>
          <p:cNvSpPr txBox="1"/>
          <p:nvPr/>
        </p:nvSpPr>
        <p:spPr>
          <a:xfrm>
            <a:off x="158400" y="4249354"/>
            <a:ext cx="11862057" cy="461665"/>
          </a:xfrm>
          <a:prstGeom prst="rect">
            <a:avLst/>
          </a:prstGeom>
          <a:solidFill>
            <a:srgbClr val="CBEB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Plan, prepare and manage (detailed activities)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725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planning and implementation activities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373565F-4311-24C1-2236-CAAD12362D16}"/>
              </a:ext>
            </a:extLst>
          </p:cNvPr>
          <p:cNvSpPr txBox="1"/>
          <p:nvPr/>
        </p:nvSpPr>
        <p:spPr>
          <a:xfrm>
            <a:off x="5154412" y="1850752"/>
            <a:ext cx="5844095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HHFA involves the collection of a vast amount of data in a high number of health facilities. </a:t>
            </a:r>
          </a:p>
        </p:txBody>
      </p:sp>
      <p:sp>
        <p:nvSpPr>
          <p:cNvPr id="23" name="bulletText2">
            <a:extLst>
              <a:ext uri="{FF2B5EF4-FFF2-40B4-BE49-F238E27FC236}">
                <a16:creationId xmlns:a16="http://schemas.microsoft.com/office/drawing/2014/main" id="{E4001DFE-7CF6-5B91-EE29-7F41BDF7EA6D}"/>
              </a:ext>
            </a:extLst>
          </p:cNvPr>
          <p:cNvSpPr txBox="1"/>
          <p:nvPr/>
        </p:nvSpPr>
        <p:spPr>
          <a:xfrm>
            <a:off x="5880285" y="3858177"/>
            <a:ext cx="56664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methodological issues</a:t>
            </a:r>
          </a:p>
        </p:txBody>
      </p:sp>
      <p:sp>
        <p:nvSpPr>
          <p:cNvPr id="24" name="bulletText3">
            <a:extLst>
              <a:ext uri="{FF2B5EF4-FFF2-40B4-BE49-F238E27FC236}">
                <a16:creationId xmlns:a16="http://schemas.microsoft.com/office/drawing/2014/main" id="{80275088-D8EE-E337-9B32-A51B832B9469}"/>
              </a:ext>
            </a:extLst>
          </p:cNvPr>
          <p:cNvSpPr txBox="1"/>
          <p:nvPr/>
        </p:nvSpPr>
        <p:spPr>
          <a:xfrm>
            <a:off x="5880286" y="4644951"/>
            <a:ext cx="566646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constraints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bullet2">
            <a:extLst>
              <a:ext uri="{FF2B5EF4-FFF2-40B4-BE49-F238E27FC236}">
                <a16:creationId xmlns:a16="http://schemas.microsoft.com/office/drawing/2014/main" id="{6EA72310-AA02-DEC7-B451-BC2454E22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55" y="4002897"/>
            <a:ext cx="117692" cy="122400"/>
          </a:xfrm>
          <a:prstGeom prst="rect">
            <a:avLst/>
          </a:prstGeom>
        </p:spPr>
      </p:pic>
      <p:pic>
        <p:nvPicPr>
          <p:cNvPr id="27" name="bullet3">
            <a:extLst>
              <a:ext uri="{FF2B5EF4-FFF2-40B4-BE49-F238E27FC236}">
                <a16:creationId xmlns:a16="http://schemas.microsoft.com/office/drawing/2014/main" id="{FE35FD69-106E-AA6A-ADF3-87FBD27EB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26" y="4803108"/>
            <a:ext cx="117692" cy="122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CB4E898-665E-A4FD-5F9D-68D4F750D035}"/>
              </a:ext>
            </a:extLst>
          </p:cNvPr>
          <p:cNvSpPr txBox="1"/>
          <p:nvPr/>
        </p:nvSpPr>
        <p:spPr>
          <a:xfrm>
            <a:off x="5154411" y="3129113"/>
            <a:ext cx="584409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HHFA must address: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E3578-09DC-FCDB-FBCF-A830CE4CD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9" y="1818000"/>
            <a:ext cx="3222000" cy="322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637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840309" cy="611122"/>
            <a:chOff x="-1235" y="-815"/>
            <a:chExt cx="1184030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1049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HHFA: 6 phases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33D5CF-483C-A354-55C8-9A00D52C8C07}"/>
              </a:ext>
            </a:extLst>
          </p:cNvPr>
          <p:cNvGrpSpPr/>
          <p:nvPr/>
        </p:nvGrpSpPr>
        <p:grpSpPr>
          <a:xfrm>
            <a:off x="734150" y="2142000"/>
            <a:ext cx="5360074" cy="1178716"/>
            <a:chOff x="734150" y="2142000"/>
            <a:chExt cx="5360074" cy="1178716"/>
          </a:xfrm>
        </p:grpSpPr>
        <p:sp>
          <p:nvSpPr>
            <p:cNvPr id="2" name="grid1">
              <a:extLst>
                <a:ext uri="{FF2B5EF4-FFF2-40B4-BE49-F238E27FC236}">
                  <a16:creationId xmlns:a16="http://schemas.microsoft.com/office/drawing/2014/main" id="{61201A6D-CF45-9D4C-927D-1F572E975D09}"/>
                </a:ext>
              </a:extLst>
            </p:cNvPr>
            <p:cNvSpPr txBox="1"/>
            <p:nvPr/>
          </p:nvSpPr>
          <p:spPr>
            <a:xfrm>
              <a:off x="734150" y="2142000"/>
              <a:ext cx="5360074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quest type 1">
              <a:extLst>
                <a:ext uri="{FF2B5EF4-FFF2-40B4-BE49-F238E27FC236}">
                  <a16:creationId xmlns:a16="http://schemas.microsoft.com/office/drawing/2014/main" id="{1A457A07-95D6-7DC6-DD3E-C84C7CB4B763}"/>
                </a:ext>
              </a:extLst>
            </p:cNvPr>
            <p:cNvSpPr/>
            <p:nvPr/>
          </p:nvSpPr>
          <p:spPr>
            <a:xfrm>
              <a:off x="1020943" y="2390792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A</a:t>
              </a:r>
            </a:p>
          </p:txBody>
        </p:sp>
      </p:grpSp>
      <p:sp>
        <p:nvSpPr>
          <p:cNvPr id="7" name="Sentence stem">
            <a:extLst>
              <a:ext uri="{FF2B5EF4-FFF2-40B4-BE49-F238E27FC236}">
                <a16:creationId xmlns:a16="http://schemas.microsoft.com/office/drawing/2014/main" id="{4A2B0A0E-D1A6-5C05-BBA5-A5DB0C4F494B}"/>
              </a:ext>
            </a:extLst>
          </p:cNvPr>
          <p:cNvSpPr txBox="1"/>
          <p:nvPr/>
        </p:nvSpPr>
        <p:spPr>
          <a:xfrm>
            <a:off x="734149" y="1055061"/>
            <a:ext cx="10803955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detailed planning and implementation activities are grouped into 6 phases: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FE452-19E1-6A6D-D901-D327573C1B60}"/>
              </a:ext>
            </a:extLst>
          </p:cNvPr>
          <p:cNvSpPr txBox="1"/>
          <p:nvPr/>
        </p:nvSpPr>
        <p:spPr>
          <a:xfrm>
            <a:off x="1924748" y="2509920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Planning and preparation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E7AD77-B06E-648B-E55A-ABA37B0DB42F}"/>
              </a:ext>
            </a:extLst>
          </p:cNvPr>
          <p:cNvGrpSpPr/>
          <p:nvPr/>
        </p:nvGrpSpPr>
        <p:grpSpPr>
          <a:xfrm>
            <a:off x="734149" y="3417771"/>
            <a:ext cx="5360074" cy="1178716"/>
            <a:chOff x="734149" y="3417771"/>
            <a:chExt cx="5360074" cy="1178716"/>
          </a:xfrm>
        </p:grpSpPr>
        <p:sp>
          <p:nvSpPr>
            <p:cNvPr id="12" name="grid1">
              <a:extLst>
                <a:ext uri="{FF2B5EF4-FFF2-40B4-BE49-F238E27FC236}">
                  <a16:creationId xmlns:a16="http://schemas.microsoft.com/office/drawing/2014/main" id="{9572BB18-36C5-2413-DEA4-F71C4E2B77B8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3" name="quest type 1">
              <a:extLst>
                <a:ext uri="{FF2B5EF4-FFF2-40B4-BE49-F238E27FC236}">
                  <a16:creationId xmlns:a16="http://schemas.microsoft.com/office/drawing/2014/main" id="{770DB9D9-E41F-9A76-C8E0-127C907CF59D}"/>
                </a:ext>
              </a:extLst>
            </p:cNvPr>
            <p:cNvSpPr/>
            <p:nvPr/>
          </p:nvSpPr>
          <p:spPr>
            <a:xfrm>
              <a:off x="1020943" y="3648185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B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A3DD01-BA5A-95E1-9431-302A88DC63EB}"/>
              </a:ext>
            </a:extLst>
          </p:cNvPr>
          <p:cNvSpPr txBox="1"/>
          <p:nvPr/>
        </p:nvSpPr>
        <p:spPr>
          <a:xfrm>
            <a:off x="1924747" y="3785691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877DA-087D-0914-1C40-BB4B27A9B987}"/>
              </a:ext>
            </a:extLst>
          </p:cNvPr>
          <p:cNvGrpSpPr/>
          <p:nvPr/>
        </p:nvGrpSpPr>
        <p:grpSpPr>
          <a:xfrm>
            <a:off x="734149" y="4689956"/>
            <a:ext cx="5360074" cy="1178716"/>
            <a:chOff x="734149" y="4689956"/>
            <a:chExt cx="5360074" cy="1178716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A74E2836-ECC2-6468-FAF3-5863E6BEF855}"/>
                </a:ext>
              </a:extLst>
            </p:cNvPr>
            <p:cNvSpPr txBox="1"/>
            <p:nvPr/>
          </p:nvSpPr>
          <p:spPr>
            <a:xfrm>
              <a:off x="734149" y="4689956"/>
              <a:ext cx="5360074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92E2AB2E-5990-A5E8-B064-EA78F437D177}"/>
                </a:ext>
              </a:extLst>
            </p:cNvPr>
            <p:cNvSpPr/>
            <p:nvPr/>
          </p:nvSpPr>
          <p:spPr>
            <a:xfrm>
              <a:off x="1020943" y="4938747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C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28315A-6BF0-74C8-B07C-E567533A5DCB}"/>
              </a:ext>
            </a:extLst>
          </p:cNvPr>
          <p:cNvSpPr txBox="1"/>
          <p:nvPr/>
        </p:nvSpPr>
        <p:spPr>
          <a:xfrm>
            <a:off x="1926000" y="4863815"/>
            <a:ext cx="3638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processing and analysis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7A1954-C60C-D68D-2223-6D317D85B462}"/>
              </a:ext>
            </a:extLst>
          </p:cNvPr>
          <p:cNvGrpSpPr/>
          <p:nvPr/>
        </p:nvGrpSpPr>
        <p:grpSpPr>
          <a:xfrm>
            <a:off x="6199795" y="2142000"/>
            <a:ext cx="5360074" cy="1178716"/>
            <a:chOff x="6199795" y="2142000"/>
            <a:chExt cx="5360074" cy="1178716"/>
          </a:xfrm>
        </p:grpSpPr>
        <p:sp>
          <p:nvSpPr>
            <p:cNvPr id="30" name="grid1">
              <a:extLst>
                <a:ext uri="{FF2B5EF4-FFF2-40B4-BE49-F238E27FC236}">
                  <a16:creationId xmlns:a16="http://schemas.microsoft.com/office/drawing/2014/main" id="{6B2BBD9C-00E4-3823-0F5E-ABC4C59C6D06}"/>
                </a:ext>
              </a:extLst>
            </p:cNvPr>
            <p:cNvSpPr txBox="1"/>
            <p:nvPr/>
          </p:nvSpPr>
          <p:spPr>
            <a:xfrm>
              <a:off x="6199795" y="2142000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1" name="quest type 1">
              <a:extLst>
                <a:ext uri="{FF2B5EF4-FFF2-40B4-BE49-F238E27FC236}">
                  <a16:creationId xmlns:a16="http://schemas.microsoft.com/office/drawing/2014/main" id="{63C96D0B-4F67-9BAE-1E64-263D3FF85F01}"/>
                </a:ext>
              </a:extLst>
            </p:cNvPr>
            <p:cNvSpPr/>
            <p:nvPr/>
          </p:nvSpPr>
          <p:spPr>
            <a:xfrm>
              <a:off x="6529427" y="2390792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5A161E-98BA-BA4E-2B73-C2DAE54A7A63}"/>
              </a:ext>
            </a:extLst>
          </p:cNvPr>
          <p:cNvSpPr txBox="1"/>
          <p:nvPr/>
        </p:nvSpPr>
        <p:spPr>
          <a:xfrm>
            <a:off x="7407576" y="2325253"/>
            <a:ext cx="3638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review and description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DA9635-3090-4050-B3E5-4EF4506F45CD}"/>
              </a:ext>
            </a:extLst>
          </p:cNvPr>
          <p:cNvGrpSpPr/>
          <p:nvPr/>
        </p:nvGrpSpPr>
        <p:grpSpPr>
          <a:xfrm>
            <a:off x="6199795" y="3414185"/>
            <a:ext cx="5360074" cy="1178716"/>
            <a:chOff x="6199795" y="3414185"/>
            <a:chExt cx="5360074" cy="1178716"/>
          </a:xfrm>
        </p:grpSpPr>
        <p:sp>
          <p:nvSpPr>
            <p:cNvPr id="33" name="grid1">
              <a:extLst>
                <a:ext uri="{FF2B5EF4-FFF2-40B4-BE49-F238E27FC236}">
                  <a16:creationId xmlns:a16="http://schemas.microsoft.com/office/drawing/2014/main" id="{1C4FA237-2913-7F25-B44D-C407443AC506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quest type 1">
              <a:extLst>
                <a:ext uri="{FF2B5EF4-FFF2-40B4-BE49-F238E27FC236}">
                  <a16:creationId xmlns:a16="http://schemas.microsoft.com/office/drawing/2014/main" id="{43FDD836-D325-4EB5-20BA-775F9E52AF5C}"/>
                </a:ext>
              </a:extLst>
            </p:cNvPr>
            <p:cNvSpPr/>
            <p:nvPr/>
          </p:nvSpPr>
          <p:spPr>
            <a:xfrm>
              <a:off x="6529427" y="3648185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F63AE40-F0AA-81B7-24E4-09C2AC379FAF}"/>
              </a:ext>
            </a:extLst>
          </p:cNvPr>
          <p:cNvSpPr txBox="1"/>
          <p:nvPr/>
        </p:nvSpPr>
        <p:spPr>
          <a:xfrm>
            <a:off x="7407577" y="3589838"/>
            <a:ext cx="3638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interpretation and communication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4D14FD-F992-6B95-F1C3-07858E7C97DC}"/>
              </a:ext>
            </a:extLst>
          </p:cNvPr>
          <p:cNvGrpSpPr/>
          <p:nvPr/>
        </p:nvGrpSpPr>
        <p:grpSpPr>
          <a:xfrm>
            <a:off x="6216979" y="4689956"/>
            <a:ext cx="5360074" cy="1178716"/>
            <a:chOff x="6216979" y="4689956"/>
            <a:chExt cx="5360074" cy="1178716"/>
          </a:xfrm>
        </p:grpSpPr>
        <p:sp>
          <p:nvSpPr>
            <p:cNvPr id="36" name="grid1">
              <a:extLst>
                <a:ext uri="{FF2B5EF4-FFF2-40B4-BE49-F238E27FC236}">
                  <a16:creationId xmlns:a16="http://schemas.microsoft.com/office/drawing/2014/main" id="{77131EC0-08E7-7DDB-23DE-FE60FF0B2576}"/>
                </a:ext>
              </a:extLst>
            </p:cNvPr>
            <p:cNvSpPr txBox="1"/>
            <p:nvPr/>
          </p:nvSpPr>
          <p:spPr>
            <a:xfrm>
              <a:off x="6216979" y="4689956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7" name="quest type 1">
              <a:extLst>
                <a:ext uri="{FF2B5EF4-FFF2-40B4-BE49-F238E27FC236}">
                  <a16:creationId xmlns:a16="http://schemas.microsoft.com/office/drawing/2014/main" id="{9068895F-8993-CF71-CB92-6333DE105D2E}"/>
                </a:ext>
              </a:extLst>
            </p:cNvPr>
            <p:cNvSpPr/>
            <p:nvPr/>
          </p:nvSpPr>
          <p:spPr>
            <a:xfrm>
              <a:off x="6529427" y="4938747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F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AB66B22-91CA-64B6-0543-94BBAEE5A1C1}"/>
              </a:ext>
            </a:extLst>
          </p:cNvPr>
          <p:cNvSpPr txBox="1"/>
          <p:nvPr/>
        </p:nvSpPr>
        <p:spPr>
          <a:xfrm>
            <a:off x="7407577" y="5057876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97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25" grpId="0"/>
      <p:bldP spid="32" grpId="0"/>
      <p:bldP spid="35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CB428E5-57FC-0FA6-8D41-DB440646C91C}"/>
              </a:ext>
            </a:extLst>
          </p:cNvPr>
          <p:cNvGrpSpPr/>
          <p:nvPr/>
        </p:nvGrpSpPr>
        <p:grpSpPr>
          <a:xfrm>
            <a:off x="734150" y="2024770"/>
            <a:ext cx="5360074" cy="2054862"/>
            <a:chOff x="734150" y="2024770"/>
            <a:chExt cx="5360074" cy="2054862"/>
          </a:xfrm>
        </p:grpSpPr>
        <p:sp>
          <p:nvSpPr>
            <p:cNvPr id="4" name="grid1">
              <a:extLst>
                <a:ext uri="{FF2B5EF4-FFF2-40B4-BE49-F238E27FC236}">
                  <a16:creationId xmlns:a16="http://schemas.microsoft.com/office/drawing/2014/main" id="{339954BE-4B3A-67D0-57E8-EBBC71F12854}"/>
                </a:ext>
              </a:extLst>
            </p:cNvPr>
            <p:cNvSpPr txBox="1"/>
            <p:nvPr/>
          </p:nvSpPr>
          <p:spPr>
            <a:xfrm>
              <a:off x="734150" y="2024770"/>
              <a:ext cx="5360074" cy="2054862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36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quest type 1">
              <a:extLst>
                <a:ext uri="{FF2B5EF4-FFF2-40B4-BE49-F238E27FC236}">
                  <a16:creationId xmlns:a16="http://schemas.microsoft.com/office/drawing/2014/main" id="{5B8C5E81-0D06-B1BD-9206-45CD86EF83F7}"/>
                </a:ext>
              </a:extLst>
            </p:cNvPr>
            <p:cNvSpPr/>
            <p:nvPr/>
          </p:nvSpPr>
          <p:spPr>
            <a:xfrm>
              <a:off x="1020943" y="2258770"/>
              <a:ext cx="4786489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Strategic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6E6890-DCB5-0AE2-592E-BC30B91D57BB}"/>
              </a:ext>
            </a:extLst>
          </p:cNvPr>
          <p:cNvGrpSpPr/>
          <p:nvPr/>
        </p:nvGrpSpPr>
        <p:grpSpPr>
          <a:xfrm>
            <a:off x="6199796" y="2024770"/>
            <a:ext cx="5360074" cy="2054862"/>
            <a:chOff x="6199796" y="2024770"/>
            <a:chExt cx="5360074" cy="2054862"/>
          </a:xfrm>
        </p:grpSpPr>
        <p:sp>
          <p:nvSpPr>
            <p:cNvPr id="5" name="grid2">
              <a:extLst>
                <a:ext uri="{FF2B5EF4-FFF2-40B4-BE49-F238E27FC236}">
                  <a16:creationId xmlns:a16="http://schemas.microsoft.com/office/drawing/2014/main" id="{120E1DA7-4223-27F9-9FA9-76298C811098}"/>
                </a:ext>
              </a:extLst>
            </p:cNvPr>
            <p:cNvSpPr txBox="1"/>
            <p:nvPr/>
          </p:nvSpPr>
          <p:spPr>
            <a:xfrm>
              <a:off x="6199796" y="2024770"/>
              <a:ext cx="5360074" cy="2054862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quest type 2">
              <a:extLst>
                <a:ext uri="{FF2B5EF4-FFF2-40B4-BE49-F238E27FC236}">
                  <a16:creationId xmlns:a16="http://schemas.microsoft.com/office/drawing/2014/main" id="{9F28012B-B118-A9E6-BAE6-7A100397205B}"/>
                </a:ext>
              </a:extLst>
            </p:cNvPr>
            <p:cNvSpPr txBox="1"/>
            <p:nvPr/>
          </p:nvSpPr>
          <p:spPr>
            <a:xfrm>
              <a:off x="6485833" y="2258123"/>
              <a:ext cx="4788000" cy="7308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400">
                  <a:solidFill>
                    <a:srgbClr val="595959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dirty="0"/>
                <a:t>Operational/Management</a:t>
              </a:r>
            </a:p>
          </p:txBody>
        </p:sp>
      </p:grpSp>
      <p:sp>
        <p:nvSpPr>
          <p:cNvPr id="8" name="Sentence stem">
            <a:extLst>
              <a:ext uri="{FF2B5EF4-FFF2-40B4-BE49-F238E27FC236}">
                <a16:creationId xmlns:a16="http://schemas.microsoft.com/office/drawing/2014/main" id="{0D68BBE2-56E1-33AA-0556-15870D584972}"/>
              </a:ext>
            </a:extLst>
          </p:cNvPr>
          <p:cNvSpPr txBox="1"/>
          <p:nvPr/>
        </p:nvSpPr>
        <p:spPr>
          <a:xfrm>
            <a:off x="755915" y="1279570"/>
            <a:ext cx="1080395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Phase A, two types of decisions and tasks are required:</a:t>
            </a:r>
          </a:p>
        </p:txBody>
      </p:sp>
      <p:grpSp>
        <p:nvGrpSpPr>
          <p:cNvPr id="9" name="header">
            <a:extLst>
              <a:ext uri="{FF2B5EF4-FFF2-40B4-BE49-F238E27FC236}">
                <a16:creationId xmlns:a16="http://schemas.microsoft.com/office/drawing/2014/main" id="{DCC746E0-329A-D89F-93EE-79A8D809425F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AEEE00-8B2C-2E65-7C2B-363DA07B6856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A: Planning and preparation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0370EF-790C-B67E-FE36-01C7A4DC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grid1">
            <a:extLst>
              <a:ext uri="{FF2B5EF4-FFF2-40B4-BE49-F238E27FC236}">
                <a16:creationId xmlns:a16="http://schemas.microsoft.com/office/drawing/2014/main" id="{9EEB0E91-8819-B633-3876-DDD3DB2191EE}"/>
              </a:ext>
            </a:extLst>
          </p:cNvPr>
          <p:cNvSpPr txBox="1"/>
          <p:nvPr/>
        </p:nvSpPr>
        <p:spPr>
          <a:xfrm>
            <a:off x="734149" y="4203240"/>
            <a:ext cx="5360074" cy="89832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Defining the survey objectives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ACC7A-B2CD-BD0B-DDF5-568B0D0A2221}"/>
              </a:ext>
            </a:extLst>
          </p:cNvPr>
          <p:cNvSpPr txBox="1"/>
          <p:nvPr/>
        </p:nvSpPr>
        <p:spPr>
          <a:xfrm>
            <a:off x="1595114" y="3395571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Convening stakeholders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42E5A-A591-7B01-A91D-1AC93B3FFFE9}"/>
              </a:ext>
            </a:extLst>
          </p:cNvPr>
          <p:cNvSpPr txBox="1"/>
          <p:nvPr/>
        </p:nvSpPr>
        <p:spPr>
          <a:xfrm>
            <a:off x="6485833" y="3395570"/>
            <a:ext cx="478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Updating the Master Facility List</a:t>
            </a:r>
          </a:p>
        </p:txBody>
      </p:sp>
      <p:sp>
        <p:nvSpPr>
          <p:cNvPr id="3" name="grid1">
            <a:extLst>
              <a:ext uri="{FF2B5EF4-FFF2-40B4-BE49-F238E27FC236}">
                <a16:creationId xmlns:a16="http://schemas.microsoft.com/office/drawing/2014/main" id="{B5B25564-749A-FF8B-D5FE-950CD0AB9683}"/>
              </a:ext>
            </a:extLst>
          </p:cNvPr>
          <p:cNvSpPr txBox="1"/>
          <p:nvPr/>
        </p:nvSpPr>
        <p:spPr>
          <a:xfrm>
            <a:off x="734149" y="5225175"/>
            <a:ext cx="5360074" cy="89832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Designing the survey methodology</a:t>
            </a:r>
          </a:p>
        </p:txBody>
      </p:sp>
      <p:sp>
        <p:nvSpPr>
          <p:cNvPr id="14" name="grid1">
            <a:extLst>
              <a:ext uri="{FF2B5EF4-FFF2-40B4-BE49-F238E27FC236}">
                <a16:creationId xmlns:a16="http://schemas.microsoft.com/office/drawing/2014/main" id="{4F74D4F5-2672-B222-E285-BF1F1316C4D9}"/>
              </a:ext>
            </a:extLst>
          </p:cNvPr>
          <p:cNvSpPr txBox="1"/>
          <p:nvPr/>
        </p:nvSpPr>
        <p:spPr>
          <a:xfrm>
            <a:off x="6199796" y="4203240"/>
            <a:ext cx="5360074" cy="89832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108000" tIns="0" rIns="10800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Adapting the questionnaire and </a:t>
            </a:r>
            <a:r>
              <a:rPr lang="en-GB" dirty="0" err="1"/>
              <a:t>CSPro</a:t>
            </a:r>
            <a:r>
              <a:rPr lang="en-GB" dirty="0"/>
              <a:t> tool</a:t>
            </a:r>
          </a:p>
        </p:txBody>
      </p:sp>
      <p:sp>
        <p:nvSpPr>
          <p:cNvPr id="16" name="grid1">
            <a:extLst>
              <a:ext uri="{FF2B5EF4-FFF2-40B4-BE49-F238E27FC236}">
                <a16:creationId xmlns:a16="http://schemas.microsoft.com/office/drawing/2014/main" id="{E464234C-6319-21F9-B734-B594C6E71A95}"/>
              </a:ext>
            </a:extLst>
          </p:cNvPr>
          <p:cNvSpPr txBox="1"/>
          <p:nvPr/>
        </p:nvSpPr>
        <p:spPr>
          <a:xfrm>
            <a:off x="6199796" y="5225175"/>
            <a:ext cx="5360074" cy="89832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108000" tIns="0" rIns="10800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Recruiting and training survey personnel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848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5" grpId="0"/>
      <p:bldP spid="19" grpId="0"/>
      <p:bldP spid="3" grpId="0" animBg="1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header">
            <a:extLst>
              <a:ext uri="{FF2B5EF4-FFF2-40B4-BE49-F238E27FC236}">
                <a16:creationId xmlns:a16="http://schemas.microsoft.com/office/drawing/2014/main" id="{DCC746E0-329A-D89F-93EE-79A8D809425F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AEEE00-8B2C-2E65-7C2B-363DA07B6856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B: Data collection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0370EF-790C-B67E-FE36-01C7A4DC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Sentence stem">
            <a:extLst>
              <a:ext uri="{FF2B5EF4-FFF2-40B4-BE49-F238E27FC236}">
                <a16:creationId xmlns:a16="http://schemas.microsoft.com/office/drawing/2014/main" id="{9697196A-6F64-E6C6-3809-941310EC4174}"/>
              </a:ext>
            </a:extLst>
          </p:cNvPr>
          <p:cNvSpPr txBox="1"/>
          <p:nvPr/>
        </p:nvSpPr>
        <p:spPr>
          <a:xfrm>
            <a:off x="755915" y="1279570"/>
            <a:ext cx="10803955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phase,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teams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deployed to collect data in health facilities in many locations.</a:t>
            </a:r>
          </a:p>
        </p:txBody>
      </p:sp>
      <p:pic>
        <p:nvPicPr>
          <p:cNvPr id="12" name="bullet1">
            <a:extLst>
              <a:ext uri="{FF2B5EF4-FFF2-40B4-BE49-F238E27FC236}">
                <a16:creationId xmlns:a16="http://schemas.microsoft.com/office/drawing/2014/main" id="{1B945909-FBFC-BB75-E732-FA476DEC9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4" y="3638786"/>
            <a:ext cx="117692" cy="122400"/>
          </a:xfrm>
          <a:prstGeom prst="rect">
            <a:avLst/>
          </a:prstGeom>
        </p:spPr>
      </p:pic>
      <p:sp>
        <p:nvSpPr>
          <p:cNvPr id="17" name="bulletText1">
            <a:extLst>
              <a:ext uri="{FF2B5EF4-FFF2-40B4-BE49-F238E27FC236}">
                <a16:creationId xmlns:a16="http://schemas.microsoft.com/office/drawing/2014/main" id="{BB6DDD0D-21A6-D7C3-DE1F-EF082D0E4390}"/>
              </a:ext>
            </a:extLst>
          </p:cNvPr>
          <p:cNvSpPr txBox="1"/>
          <p:nvPr/>
        </p:nvSpPr>
        <p:spPr>
          <a:xfrm>
            <a:off x="1186351" y="3485985"/>
            <a:ext cx="499274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logistical planning</a:t>
            </a:r>
          </a:p>
        </p:txBody>
      </p:sp>
      <p:pic>
        <p:nvPicPr>
          <p:cNvPr id="21" name="bullet2">
            <a:extLst>
              <a:ext uri="{FF2B5EF4-FFF2-40B4-BE49-F238E27FC236}">
                <a16:creationId xmlns:a16="http://schemas.microsoft.com/office/drawing/2014/main" id="{B0EDC98A-005D-D83C-1BF2-EDE918E67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1" y="4381091"/>
            <a:ext cx="117692" cy="122400"/>
          </a:xfrm>
          <a:prstGeom prst="rect">
            <a:avLst/>
          </a:prstGeom>
        </p:spPr>
      </p:pic>
      <p:sp>
        <p:nvSpPr>
          <p:cNvPr id="22" name="bulletText2">
            <a:extLst>
              <a:ext uri="{FF2B5EF4-FFF2-40B4-BE49-F238E27FC236}">
                <a16:creationId xmlns:a16="http://schemas.microsoft.com/office/drawing/2014/main" id="{F8F0753E-5692-22C8-D70A-4512267EC993}"/>
              </a:ext>
            </a:extLst>
          </p:cNvPr>
          <p:cNvSpPr txBox="1"/>
          <p:nvPr/>
        </p:nvSpPr>
        <p:spPr>
          <a:xfrm>
            <a:off x="1186351" y="4228290"/>
            <a:ext cx="49498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bullet3">
            <a:extLst>
              <a:ext uri="{FF2B5EF4-FFF2-40B4-BE49-F238E27FC236}">
                <a16:creationId xmlns:a16="http://schemas.microsoft.com/office/drawing/2014/main" id="{5FBFBEF5-984D-D8C2-DB8A-36D01D462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1" y="5120097"/>
            <a:ext cx="117692" cy="122400"/>
          </a:xfrm>
          <a:prstGeom prst="rect">
            <a:avLst/>
          </a:prstGeom>
        </p:spPr>
      </p:pic>
      <p:sp>
        <p:nvSpPr>
          <p:cNvPr id="24" name="bulletText3">
            <a:extLst>
              <a:ext uri="{FF2B5EF4-FFF2-40B4-BE49-F238E27FC236}">
                <a16:creationId xmlns:a16="http://schemas.microsoft.com/office/drawing/2014/main" id="{0F9A8FB8-4DFB-ACF8-15B7-0086A89A80EE}"/>
              </a:ext>
            </a:extLst>
          </p:cNvPr>
          <p:cNvSpPr txBox="1"/>
          <p:nvPr/>
        </p:nvSpPr>
        <p:spPr>
          <a:xfrm>
            <a:off x="1186351" y="4967296"/>
            <a:ext cx="49498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 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bullet4">
            <a:extLst>
              <a:ext uri="{FF2B5EF4-FFF2-40B4-BE49-F238E27FC236}">
                <a16:creationId xmlns:a16="http://schemas.microsoft.com/office/drawing/2014/main" id="{7FF41D41-F662-FF2E-C455-EC30C7B87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60" y="3629678"/>
            <a:ext cx="117692" cy="122400"/>
          </a:xfrm>
          <a:prstGeom prst="rect">
            <a:avLst/>
          </a:prstGeom>
        </p:spPr>
      </p:pic>
      <p:sp>
        <p:nvSpPr>
          <p:cNvPr id="26" name="bulletText4">
            <a:extLst>
              <a:ext uri="{FF2B5EF4-FFF2-40B4-BE49-F238E27FC236}">
                <a16:creationId xmlns:a16="http://schemas.microsoft.com/office/drawing/2014/main" id="{A6B3A615-0BFF-7954-23FE-4349AB11BCA7}"/>
              </a:ext>
            </a:extLst>
          </p:cNvPr>
          <p:cNvSpPr txBox="1"/>
          <p:nvPr/>
        </p:nvSpPr>
        <p:spPr>
          <a:xfrm>
            <a:off x="6530890" y="3486077"/>
            <a:ext cx="499274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required facilities surveyed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1E4662-68B2-2159-A733-A184EA7CE72C}"/>
              </a:ext>
            </a:extLst>
          </p:cNvPr>
          <p:cNvSpPr/>
          <p:nvPr/>
        </p:nvSpPr>
        <p:spPr>
          <a:xfrm>
            <a:off x="867891" y="2566669"/>
            <a:ext cx="5149815" cy="608404"/>
          </a:xfrm>
          <a:prstGeom prst="rect">
            <a:avLst/>
          </a:prstGeom>
          <a:solidFill>
            <a:srgbClr val="CBEBE6"/>
          </a:solidFill>
          <a:ln>
            <a:solidFill>
              <a:srgbClr val="CBE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GB" sz="2400" dirty="0">
                <a:solidFill>
                  <a:srgbClr val="595959"/>
                </a:solidFill>
              </a:rPr>
              <a:t>     Data collection requires: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169A1F-38D0-6BEE-16E3-69B659A88DC0}"/>
              </a:ext>
            </a:extLst>
          </p:cNvPr>
          <p:cNvSpPr/>
          <p:nvPr/>
        </p:nvSpPr>
        <p:spPr>
          <a:xfrm>
            <a:off x="6212431" y="2566669"/>
            <a:ext cx="5149814" cy="608404"/>
          </a:xfrm>
          <a:prstGeom prst="rect">
            <a:avLst/>
          </a:prstGeom>
          <a:solidFill>
            <a:srgbClr val="CBEBE6"/>
          </a:solidFill>
          <a:ln>
            <a:solidFill>
              <a:srgbClr val="CBE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GB" sz="2400" dirty="0">
                <a:solidFill>
                  <a:srgbClr val="595959"/>
                </a:solidFill>
              </a:rPr>
              <a:t>     To ensure that:</a:t>
            </a:r>
          </a:p>
        </p:txBody>
      </p:sp>
      <p:pic>
        <p:nvPicPr>
          <p:cNvPr id="29" name="bullet2">
            <a:extLst>
              <a:ext uri="{FF2B5EF4-FFF2-40B4-BE49-F238E27FC236}">
                <a16:creationId xmlns:a16="http://schemas.microsoft.com/office/drawing/2014/main" id="{5BE8F501-6F49-C83B-6BD2-A8A7AA16A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0" y="4381091"/>
            <a:ext cx="117692" cy="122400"/>
          </a:xfrm>
          <a:prstGeom prst="rect">
            <a:avLst/>
          </a:prstGeom>
        </p:spPr>
      </p:pic>
      <p:sp>
        <p:nvSpPr>
          <p:cNvPr id="30" name="bulletText2">
            <a:extLst>
              <a:ext uri="{FF2B5EF4-FFF2-40B4-BE49-F238E27FC236}">
                <a16:creationId xmlns:a16="http://schemas.microsoft.com/office/drawing/2014/main" id="{C19F49F5-CD9B-DC4B-B276-BF044BFCCCAF}"/>
              </a:ext>
            </a:extLst>
          </p:cNvPr>
          <p:cNvSpPr txBox="1"/>
          <p:nvPr/>
        </p:nvSpPr>
        <p:spPr>
          <a:xfrm>
            <a:off x="6530890" y="4228290"/>
            <a:ext cx="49498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quality data are collected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1" name="bullet3">
            <a:extLst>
              <a:ext uri="{FF2B5EF4-FFF2-40B4-BE49-F238E27FC236}">
                <a16:creationId xmlns:a16="http://schemas.microsoft.com/office/drawing/2014/main" id="{08DC832B-59EA-F670-0A4A-56B784685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30" y="5120097"/>
            <a:ext cx="117692" cy="122400"/>
          </a:xfrm>
          <a:prstGeom prst="rect">
            <a:avLst/>
          </a:prstGeom>
        </p:spPr>
      </p:pic>
      <p:sp>
        <p:nvSpPr>
          <p:cNvPr id="32" name="bulletText3">
            <a:extLst>
              <a:ext uri="{FF2B5EF4-FFF2-40B4-BE49-F238E27FC236}">
                <a16:creationId xmlns:a16="http://schemas.microsoft.com/office/drawing/2014/main" id="{13C98251-C243-65E3-2E22-D5970F185E69}"/>
              </a:ext>
            </a:extLst>
          </p:cNvPr>
          <p:cNvSpPr txBox="1"/>
          <p:nvPr/>
        </p:nvSpPr>
        <p:spPr>
          <a:xfrm>
            <a:off x="6530890" y="4967296"/>
            <a:ext cx="4949817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are transmitted to the HHFA server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487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2" grpId="0"/>
      <p:bldP spid="24" grpId="0"/>
      <p:bldP spid="26" grpId="0"/>
      <p:bldP spid="27" grpId="0" animBg="1"/>
      <p:bldP spid="28" grpId="0" animBg="1"/>
      <p:bldP spid="3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C: Data processing and analysis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TextBox 48">
            <a:extLst>
              <a:ext uri="{FF2B5EF4-FFF2-40B4-BE49-F238E27FC236}">
                <a16:creationId xmlns:a16="http://schemas.microsoft.com/office/drawing/2014/main" id="{8F6278E6-70FB-4D80-80AA-2913D37BF473}"/>
              </a:ext>
            </a:extLst>
          </p:cNvPr>
          <p:cNvSpPr txBox="1"/>
          <p:nvPr/>
        </p:nvSpPr>
        <p:spPr>
          <a:xfrm>
            <a:off x="3309675" y="3577539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cleaned in </a:t>
            </a:r>
            <a:r>
              <a:rPr lang="en-GB" sz="2400" dirty="0" err="1">
                <a:solidFill>
                  <a:srgbClr val="595959"/>
                </a:solidFill>
              </a:rPr>
              <a:t>CSPro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5" name="TextBox 52">
            <a:extLst>
              <a:ext uri="{FF2B5EF4-FFF2-40B4-BE49-F238E27FC236}">
                <a16:creationId xmlns:a16="http://schemas.microsoft.com/office/drawing/2014/main" id="{CB7DD65F-9484-44D0-894C-AD7C43088827}"/>
              </a:ext>
            </a:extLst>
          </p:cNvPr>
          <p:cNvSpPr txBox="1"/>
          <p:nvPr/>
        </p:nvSpPr>
        <p:spPr>
          <a:xfrm>
            <a:off x="6184139" y="3577539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analysis platform</a:t>
            </a:r>
          </a:p>
        </p:txBody>
      </p:sp>
      <p:sp>
        <p:nvSpPr>
          <p:cNvPr id="7" name="TextBox 56">
            <a:extLst>
              <a:ext uri="{FF2B5EF4-FFF2-40B4-BE49-F238E27FC236}">
                <a16:creationId xmlns:a16="http://schemas.microsoft.com/office/drawing/2014/main" id="{72ED5AC4-7F6E-42D5-8842-AD38D7195F19}"/>
              </a:ext>
            </a:extLst>
          </p:cNvPr>
          <p:cNvSpPr txBox="1"/>
          <p:nvPr/>
        </p:nvSpPr>
        <p:spPr>
          <a:xfrm>
            <a:off x="9056181" y="3577539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828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standard analysis outputs 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7BB4588-B3DB-C808-E9AF-3C4D4A261C05}"/>
              </a:ext>
            </a:extLst>
          </p:cNvPr>
          <p:cNvSpPr/>
          <p:nvPr/>
        </p:nvSpPr>
        <p:spPr>
          <a:xfrm>
            <a:off x="6004474" y="2954944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6D4B9F-0DC7-51CA-CCAB-4AA07A3E7D46}"/>
              </a:ext>
            </a:extLst>
          </p:cNvPr>
          <p:cNvSpPr/>
          <p:nvPr/>
        </p:nvSpPr>
        <p:spPr>
          <a:xfrm>
            <a:off x="8898616" y="2934044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CB55810-DF9E-1391-AF60-523762EC33EE}"/>
              </a:ext>
            </a:extLst>
          </p:cNvPr>
          <p:cNvGrpSpPr/>
          <p:nvPr/>
        </p:nvGrpSpPr>
        <p:grpSpPr>
          <a:xfrm>
            <a:off x="9198922" y="1964546"/>
            <a:ext cx="2399666" cy="2399666"/>
            <a:chOff x="9140306" y="2081777"/>
            <a:chExt cx="2399666" cy="2399666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B679E9B2-3A25-4660-8A94-E63C79033E97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D744AC6-4235-6FB6-4070-585A7203F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409" y="2636973"/>
              <a:ext cx="906629" cy="1294007"/>
            </a:xfrm>
            <a:prstGeom prst="rect">
              <a:avLst/>
            </a:prstGeom>
          </p:spPr>
        </p:pic>
      </p:grpSp>
      <p:sp>
        <p:nvSpPr>
          <p:cNvPr id="51" name="TextBox 48">
            <a:extLst>
              <a:ext uri="{FF2B5EF4-FFF2-40B4-BE49-F238E27FC236}">
                <a16:creationId xmlns:a16="http://schemas.microsoft.com/office/drawing/2014/main" id="{6608F61F-8055-5AD2-5DF6-92251A389E88}"/>
              </a:ext>
            </a:extLst>
          </p:cNvPr>
          <p:cNvSpPr txBox="1"/>
          <p:nvPr/>
        </p:nvSpPr>
        <p:spPr>
          <a:xfrm>
            <a:off x="414016" y="3577539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collection complete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581EF292-874E-EE90-F60D-79AAA8C5E9B6}"/>
              </a:ext>
            </a:extLst>
          </p:cNvPr>
          <p:cNvSpPr/>
          <p:nvPr/>
        </p:nvSpPr>
        <p:spPr>
          <a:xfrm>
            <a:off x="3108815" y="2954944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1CE337-97F5-3602-B223-B8E953911908}"/>
              </a:ext>
            </a:extLst>
          </p:cNvPr>
          <p:cNvGrpSpPr/>
          <p:nvPr/>
        </p:nvGrpSpPr>
        <p:grpSpPr>
          <a:xfrm>
            <a:off x="586432" y="1964546"/>
            <a:ext cx="2399666" cy="2399666"/>
            <a:chOff x="527816" y="2081777"/>
            <a:chExt cx="2399666" cy="2399666"/>
          </a:xfrm>
        </p:grpSpPr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78F7887E-BBDC-9EFB-8F06-FF57B5850D9C}"/>
                </a:ext>
              </a:extLst>
            </p:cNvPr>
            <p:cNvSpPr/>
            <p:nvPr/>
          </p:nvSpPr>
          <p:spPr>
            <a:xfrm>
              <a:off x="52781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883507B-DD12-950F-37F5-3C3FC2E4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215" y="2415071"/>
              <a:ext cx="1106868" cy="165731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3671BB-57A5-2A3D-028D-9A19ED96F247}"/>
              </a:ext>
            </a:extLst>
          </p:cNvPr>
          <p:cNvGrpSpPr/>
          <p:nvPr/>
        </p:nvGrpSpPr>
        <p:grpSpPr>
          <a:xfrm>
            <a:off x="3482091" y="1964546"/>
            <a:ext cx="2399666" cy="2399666"/>
            <a:chOff x="3423475" y="2081777"/>
            <a:chExt cx="2399666" cy="2399666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31BAB33-50BA-4DE8-82CB-39F84F30A020}"/>
                </a:ext>
              </a:extLst>
            </p:cNvPr>
            <p:cNvSpPr/>
            <p:nvPr/>
          </p:nvSpPr>
          <p:spPr>
            <a:xfrm>
              <a:off x="3423475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450F903-DFCB-EDF9-BCA2-BE245192B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999" y="2781355"/>
              <a:ext cx="1404885" cy="107317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BBFA8E-620E-82CC-ADD7-0D2E29892592}"/>
              </a:ext>
            </a:extLst>
          </p:cNvPr>
          <p:cNvGrpSpPr/>
          <p:nvPr/>
        </p:nvGrpSpPr>
        <p:grpSpPr>
          <a:xfrm>
            <a:off x="6341075" y="1964546"/>
            <a:ext cx="2399666" cy="2399666"/>
            <a:chOff x="6282459" y="2081777"/>
            <a:chExt cx="2399666" cy="2399666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C5ABE8DA-BA95-477D-A2B8-FF123EE14E1E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8" name="healthcare facility">
              <a:extLst>
                <a:ext uri="{FF2B5EF4-FFF2-40B4-BE49-F238E27FC236}">
                  <a16:creationId xmlns:a16="http://schemas.microsoft.com/office/drawing/2014/main" id="{7568AE89-1686-79FE-1560-67AADC56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740" y="2598873"/>
              <a:ext cx="1609490" cy="136547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471911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48" grpId="0" animBg="1"/>
      <p:bldP spid="49" grpId="0" animBg="1"/>
      <p:bldP spid="51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Phase D: Data review and description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text title box">
            <a:extLst>
              <a:ext uri="{FF2B5EF4-FFF2-40B4-BE49-F238E27FC236}">
                <a16:creationId xmlns:a16="http://schemas.microsoft.com/office/drawing/2014/main" id="{9EE4E8B6-DD24-4347-5B7F-9466793A2EFB}"/>
              </a:ext>
            </a:extLst>
          </p:cNvPr>
          <p:cNvSpPr/>
          <p:nvPr/>
        </p:nvSpPr>
        <p:spPr>
          <a:xfrm>
            <a:off x="-1235" y="2319189"/>
            <a:ext cx="6695112" cy="2603865"/>
          </a:xfrm>
          <a:prstGeom prst="homePlate">
            <a:avLst>
              <a:gd name="adj" fmla="val 0"/>
            </a:avLst>
          </a:prstGeom>
          <a:solidFill>
            <a:srgbClr val="31B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Ins="144000" rtlCol="0" anchor="ctr"/>
          <a:lstStyle/>
          <a:p>
            <a:r>
              <a:rPr lang="en-GB" sz="2400" dirty="0"/>
              <a:t>It is important to conduct a comprehensive initial review of ALL the HHFA data analysis platform outputs, to have a preliminary overview of the major findings.</a:t>
            </a:r>
          </a:p>
        </p:txBody>
      </p:sp>
      <p:pic>
        <p:nvPicPr>
          <p:cNvPr id="4" name="healthcare facility">
            <a:extLst>
              <a:ext uri="{FF2B5EF4-FFF2-40B4-BE49-F238E27FC236}">
                <a16:creationId xmlns:a16="http://schemas.microsoft.com/office/drawing/2014/main" id="{D6F618B6-CCEB-C0FF-5C37-2C0957A4B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813" y="1993120"/>
            <a:ext cx="3600387" cy="3504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2919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31B09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13380</TotalTime>
  <Words>1261</Words>
  <Application>Microsoft Office PowerPoint</Application>
  <PresentationFormat>Widescreen</PresentationFormat>
  <Paragraphs>206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Cambria</vt:lpstr>
      <vt:lpstr>Arial</vt:lpstr>
      <vt:lpstr>Atkinson Hyperlegible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HHFA_introduction_module3_unit6_en</dc:title>
  <dc:creator>WHO</dc:creator>
  <cp:lastModifiedBy>G Johnson</cp:lastModifiedBy>
  <cp:revision>309</cp:revision>
  <dcterms:created xsi:type="dcterms:W3CDTF">2022-07-29T14:12:36Z</dcterms:created>
  <dcterms:modified xsi:type="dcterms:W3CDTF">2022-11-04T11:25:44Z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